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390" r:id="rId2"/>
    <p:sldId id="357" r:id="rId3"/>
    <p:sldId id="385" r:id="rId4"/>
    <p:sldId id="392" r:id="rId5"/>
    <p:sldId id="393" r:id="rId6"/>
    <p:sldId id="394" r:id="rId7"/>
    <p:sldId id="389" r:id="rId8"/>
    <p:sldId id="388" r:id="rId9"/>
    <p:sldId id="380" r:id="rId10"/>
    <p:sldId id="395" r:id="rId11"/>
    <p:sldId id="398" r:id="rId12"/>
    <p:sldId id="391" r:id="rId13"/>
    <p:sldId id="396" r:id="rId14"/>
    <p:sldId id="397" r:id="rId15"/>
    <p:sldId id="365" r:id="rId16"/>
    <p:sldId id="364" r:id="rId17"/>
    <p:sldId id="379" r:id="rId18"/>
  </p:sldIdLst>
  <p:sldSz cx="9144000" cy="6858000" type="screen4x3"/>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4B8"/>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40" autoAdjust="0"/>
    <p:restoredTop sz="77536" autoAdjust="0"/>
  </p:normalViewPr>
  <p:slideViewPr>
    <p:cSldViewPr snapToGrid="0" snapToObjects="1">
      <p:cViewPr>
        <p:scale>
          <a:sx n="73" d="100"/>
          <a:sy n="73" d="100"/>
        </p:scale>
        <p:origin x="-1860" y="-12"/>
      </p:cViewPr>
      <p:guideLst>
        <p:guide orient="horz" pos="1283"/>
        <p:guide pos="16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FD5240AD-D0E5-8743-BED0-4875EEDE37D1}" type="datetimeFigureOut">
              <a:rPr lang="en-US" smtClean="0"/>
              <a:pPr/>
              <a:t>8/30/2014</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279E9EA6-BBB3-1E40-BFD1-2E852B6140C4}" type="slidenum">
              <a:rPr lang="en-US" smtClean="0"/>
              <a:pPr/>
              <a:t>‹#›</a:t>
            </a:fld>
            <a:endParaRPr lang="en-US"/>
          </a:p>
        </p:txBody>
      </p:sp>
    </p:spTree>
    <p:extLst>
      <p:ext uri="{BB962C8B-B14F-4D97-AF65-F5344CB8AC3E}">
        <p14:creationId xmlns:p14="http://schemas.microsoft.com/office/powerpoint/2010/main" val="1134862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59F1AF83-5EC3-2645-9357-E8053F4E6264}" type="datetimeFigureOut">
              <a:rPr lang="en-US" smtClean="0"/>
              <a:pPr/>
              <a:t>8/30/2014</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019186DE-8459-354D-92FA-6DAD5BD2E459}" type="slidenum">
              <a:rPr lang="en-US" smtClean="0"/>
              <a:pPr/>
              <a:t>‹#›</a:t>
            </a:fld>
            <a:endParaRPr lang="en-US"/>
          </a:p>
        </p:txBody>
      </p:sp>
    </p:spTree>
    <p:extLst>
      <p:ext uri="{BB962C8B-B14F-4D97-AF65-F5344CB8AC3E}">
        <p14:creationId xmlns:p14="http://schemas.microsoft.com/office/powerpoint/2010/main" val="13654653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Who thinks</a:t>
            </a:r>
            <a:r>
              <a:rPr lang="en-US" baseline="0" dirty="0" smtClean="0"/>
              <a:t> this heart figure I have made will glow when I plug the wires in?</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kern="1200" dirty="0" smtClean="0">
                <a:solidFill>
                  <a:schemeClr val="tx1"/>
                </a:solidFill>
                <a:latin typeface="+mn-lt"/>
                <a:ea typeface="+mn-ea"/>
                <a:cs typeface="+mn-cs"/>
              </a:rPr>
              <a:t>Never connect the ends of wires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together; this is called a short circuit and can make the batteries and wires get very hot and burn out!</a:t>
            </a:r>
          </a:p>
          <a:p>
            <a:pPr lvl="0"/>
            <a:r>
              <a:rPr lang="en-US" sz="1200" kern="1200" dirty="0" smtClean="0">
                <a:solidFill>
                  <a:schemeClr val="tx1"/>
                </a:solidFill>
                <a:latin typeface="+mn-lt"/>
                <a:ea typeface="+mn-ea"/>
                <a:cs typeface="+mn-cs"/>
              </a:rPr>
              <a:t>Do not connect the LEDs directly to the wires without using play dough; this will burn out the LEDs.</a:t>
            </a:r>
          </a:p>
          <a:p>
            <a:pPr lvl="0"/>
            <a:r>
              <a:rPr lang="en-US" sz="1200" kern="1200" dirty="0" smtClean="0">
                <a:solidFill>
                  <a:schemeClr val="tx1"/>
                </a:solidFill>
                <a:latin typeface="+mn-lt"/>
                <a:ea typeface="+mn-ea"/>
                <a:cs typeface="+mn-cs"/>
              </a:rPr>
              <a:t>When your batteries are in your battery pack, make sure the two key chain loops do not touch at all! If you are</a:t>
            </a:r>
            <a:r>
              <a:rPr lang="en-US" sz="1200" kern="1200" baseline="0" dirty="0" smtClean="0">
                <a:solidFill>
                  <a:schemeClr val="tx1"/>
                </a:solidFill>
                <a:latin typeface="+mn-lt"/>
                <a:ea typeface="+mn-ea"/>
                <a:cs typeface="+mn-cs"/>
              </a:rPr>
              <a:t> not using you batteries at the moment, take 1 out so you don’t have to worry about the key chain loops touching or wires touching.</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Ask for a volunteer's help when mixing in the hot water.</a:t>
            </a:r>
          </a:p>
          <a:p>
            <a:pPr lvl="0"/>
            <a:r>
              <a:rPr lang="en-US" sz="1200" kern="1200" dirty="0" smtClean="0">
                <a:solidFill>
                  <a:schemeClr val="tx1"/>
                </a:solidFill>
                <a:latin typeface="+mn-lt"/>
                <a:ea typeface="+mn-ea"/>
                <a:cs typeface="+mn-cs"/>
              </a:rPr>
              <a:t>When storing</a:t>
            </a:r>
            <a:r>
              <a:rPr lang="en-US" sz="1200" kern="1200" baseline="0" dirty="0" smtClean="0">
                <a:solidFill>
                  <a:schemeClr val="tx1"/>
                </a:solidFill>
                <a:latin typeface="+mn-lt"/>
                <a:ea typeface="+mn-ea"/>
                <a:cs typeface="+mn-cs"/>
              </a:rPr>
              <a:t> your dough at home, place it in an airtight container and in the refrigerator. Your dough may get moldy after a few days, which is perfectly normal. Just throw it away and make more!</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dirty="0" smtClean="0"/>
              <a:t>&gt; Each team will make white insulating dough and the conductive dough of their team color.</a:t>
            </a:r>
            <a:br>
              <a:rPr lang="en-US" sz="1200" b="0" dirty="0" smtClean="0"/>
            </a:br>
            <a:r>
              <a:rPr lang="en-US" sz="1200" b="0" dirty="0" smtClean="0"/>
              <a:t>&gt; You will need more colors besides your team color.</a:t>
            </a:r>
            <a:br>
              <a:rPr lang="en-US" sz="1200" b="0" dirty="0" smtClean="0"/>
            </a:br>
            <a:r>
              <a:rPr lang="en-US" sz="1200" b="0" dirty="0" smtClean="0"/>
              <a:t>&gt; More dough will be provided after you have finished cooking. That dough I have already made at home, but with a stove. </a:t>
            </a:r>
            <a:br>
              <a:rPr lang="en-US" sz="1200" b="0" dirty="0" smtClean="0"/>
            </a:br>
            <a:r>
              <a:rPr lang="en-US" sz="1200" b="0" dirty="0" smtClean="0"/>
              <a:t>&gt; We cannot cook the dough here with a stove but if you try at home, cook the dough on a stove! (It turns out better!)</a:t>
            </a:r>
            <a:endParaRPr lang="en-US" b="0"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All the material for your group is already measured and is in the </a:t>
            </a:r>
            <a:r>
              <a:rPr lang="en-US" sz="1200" dirty="0" err="1" smtClean="0"/>
              <a:t>ziploc</a:t>
            </a:r>
            <a:r>
              <a:rPr lang="en-US" sz="1200" dirty="0" smtClean="0"/>
              <a:t> bags at your tables in the corresponding boxes.</a:t>
            </a:r>
          </a:p>
          <a:p>
            <a:r>
              <a:rPr lang="en-US" sz="1200" dirty="0" smtClean="0"/>
              <a:t>Volunteers will bring you the right amount of warm water/distilled water needed in little cups– don’t worry about that. </a:t>
            </a:r>
          </a:p>
          <a:p>
            <a:r>
              <a:rPr lang="en-US" sz="1200" dirty="0" smtClean="0"/>
              <a:t>1 mixing bowl for the conductive dough and 1 mixing bowl for the insulating dough</a:t>
            </a:r>
          </a:p>
          <a:p>
            <a:r>
              <a:rPr lang="en-US" sz="1200" b="1" dirty="0" smtClean="0">
                <a:solidFill>
                  <a:srgbClr val="FF0000"/>
                </a:solidFill>
              </a:rPr>
              <a:t>If you are hesitant about anything when mixing, ask the volunteers!</a:t>
            </a:r>
          </a:p>
          <a:p>
            <a:r>
              <a:rPr lang="en-US" sz="1200" b="1" dirty="0" smtClean="0">
                <a:solidFill>
                  <a:srgbClr val="FF0000"/>
                </a:solidFill>
              </a:rPr>
              <a:t>Keep your work area clean and be careful! If you spill something, please pick it up!</a:t>
            </a:r>
          </a:p>
          <a:p>
            <a:r>
              <a:rPr lang="en-US" sz="1200" b="1" dirty="0" smtClean="0">
                <a:solidFill>
                  <a:srgbClr val="FF0000"/>
                </a:solidFill>
              </a:rPr>
              <a:t>Also,</a:t>
            </a:r>
            <a:r>
              <a:rPr lang="en-US" sz="1200" b="1" baseline="0" dirty="0" smtClean="0">
                <a:solidFill>
                  <a:srgbClr val="FF0000"/>
                </a:solidFill>
              </a:rPr>
              <a:t> after you done mixing everything do not throw away ANY of the </a:t>
            </a:r>
            <a:r>
              <a:rPr lang="en-US" sz="1200" b="1" baseline="0" dirty="0" err="1" smtClean="0">
                <a:solidFill>
                  <a:srgbClr val="FF0000"/>
                </a:solidFill>
              </a:rPr>
              <a:t>ziploc</a:t>
            </a:r>
            <a:r>
              <a:rPr lang="en-US" sz="1200" b="1" baseline="0" dirty="0" smtClean="0">
                <a:solidFill>
                  <a:srgbClr val="FF0000"/>
                </a:solidFill>
              </a:rPr>
              <a:t> bags or cup for water!!!</a:t>
            </a:r>
            <a:endParaRPr lang="en-US" sz="1200" b="1"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Mix food coloring with water before pouring</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Challenge: Ski man</a:t>
            </a:r>
            <a:r>
              <a:rPr lang="en-US" baseline="0" dirty="0" smtClean="0"/>
              <a:t> parallel or series?</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normAutofit/>
          </a:bodyPr>
          <a:lstStyle/>
          <a:p>
            <a:r>
              <a:rPr lang="en-US" dirty="0" smtClean="0"/>
              <a:t>In order for circuit to work the current has to go through a conductive</a:t>
            </a:r>
            <a:r>
              <a:rPr lang="en-US" baseline="0" dirty="0" smtClean="0"/>
              <a:t> material. </a:t>
            </a:r>
          </a:p>
          <a:p>
            <a:r>
              <a:rPr lang="en-US" baseline="0" dirty="0" smtClean="0"/>
              <a:t>Here we have two circuits made with </a:t>
            </a:r>
            <a:r>
              <a:rPr lang="en-US" baseline="0" dirty="0" err="1" smtClean="0"/>
              <a:t>playdough</a:t>
            </a:r>
            <a:r>
              <a:rPr lang="en-US" baseline="0" dirty="0" smtClean="0"/>
              <a:t> in a heart shape. Both look exactly the same right? The reason for the LED not lighting up is because this circuit is made of INSULATING  dough, while this is made with CONDUCTIVE dough. Since it is conductive dough, what does that means. That means that the dough allows CURRENT to flow through it easily. Our INSULATING dough does not allow current to flow through it easily. Since no current can flow, the LED won’t light up.</a:t>
            </a:r>
          </a:p>
        </p:txBody>
      </p:sp>
      <p:sp>
        <p:nvSpPr>
          <p:cNvPr id="4" name="Slide Number Placeholder 3"/>
          <p:cNvSpPr>
            <a:spLocks noGrp="1"/>
          </p:cNvSpPr>
          <p:nvPr>
            <p:ph type="sldNum" sz="quarter" idx="10"/>
          </p:nvPr>
        </p:nvSpPr>
        <p:spPr/>
        <p:txBody>
          <a:bodyPr/>
          <a:lstStyle/>
          <a:p>
            <a:fld id="{019186DE-8459-354D-92FA-6DAD5BD2E459}"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 know, that not everything allows current to flow through it. Some materials are conductive and insulating. Is a metal wire conductive or insulating? CONDUCTIVE.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Wires are surrounded by plastic which are insulating, but the ends are made of conductive metal.</a:t>
            </a:r>
            <a:endParaRPr lang="en-US" dirty="0" smtClean="0"/>
          </a:p>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 a penny conductive</a:t>
            </a:r>
            <a:r>
              <a:rPr lang="en-US" baseline="0" dirty="0" smtClean="0"/>
              <a:t> or insulating?</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Is</a:t>
            </a:r>
            <a:r>
              <a:rPr lang="en-US" baseline="0" dirty="0" smtClean="0"/>
              <a:t> plastic conductive or insulating?</a:t>
            </a:r>
          </a:p>
          <a:p>
            <a:r>
              <a:rPr lang="en-US" baseline="0" dirty="0" smtClean="0"/>
              <a:t>Clothes are also conductive.</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Are keychain</a:t>
            </a:r>
            <a:r>
              <a:rPr lang="en-US" baseline="0" dirty="0" smtClean="0"/>
              <a:t> loops conductive or insulating?</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the wires</a:t>
            </a:r>
            <a:r>
              <a:rPr lang="en-US" baseline="0" dirty="0" smtClean="0"/>
              <a:t> attached to the battery holders are short, we have provided everyone with 2 conductive key chain loops. You can attach your wires to the loops and add more wires to the loop. Since keychain loops are conductive, the current can still flow through the keychain loops!</a:t>
            </a:r>
          </a:p>
          <a:p>
            <a:endParaRPr lang="en-US" baseline="0" dirty="0" smtClean="0"/>
          </a:p>
          <a:p>
            <a:r>
              <a:rPr lang="en-US" dirty="0" smtClean="0"/>
              <a:t>Also, in this picture you can see that there is white</a:t>
            </a:r>
            <a:r>
              <a:rPr lang="en-US" baseline="0" dirty="0" smtClean="0"/>
              <a:t> insulating dough in the middle of my very simple circuit. </a:t>
            </a:r>
            <a:r>
              <a:rPr lang="en-US" dirty="0" smtClean="0"/>
              <a:t>Why do you put insulating dough in the middle?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is not necessary to put insulating dough between the 2 pieces of conductive dough, but I have chose to put the dough. You cannot however have the two pieces of blue dough touching. The insulating dough is a barrier between the positive and negative connected dough. </a:t>
            </a:r>
            <a:r>
              <a:rPr lang="en-US" dirty="0" smtClean="0"/>
              <a:t>If you connec</a:t>
            </a:r>
            <a:r>
              <a:rPr lang="en-US" baseline="0" dirty="0" smtClean="0"/>
              <a:t>t the two </a:t>
            </a:r>
            <a:r>
              <a:rPr lang="en-US" baseline="0" dirty="0" err="1" smtClean="0"/>
              <a:t>doughs</a:t>
            </a:r>
            <a:r>
              <a:rPr lang="en-US" baseline="0" dirty="0" smtClean="0"/>
              <a:t> the current will go through just the dough and not the LED. The LED will just be left there standing with no current flowing through it. The current always takes the shortest path or path of least resistance.</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Lastly,</a:t>
            </a:r>
            <a:r>
              <a:rPr lang="en-US" baseline="0" dirty="0" smtClean="0"/>
              <a:t> circuits can be connected in many different ways. The two simplest ways are series and parallel. Components connect in a series are connected along a single path, so the same current flows through all the components. Series circuits have 1 LOOP.</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Components connected in a parallel are connected so the same voltage is applied to each component. </a:t>
            </a:r>
            <a:endParaRPr lang="en-US" dirty="0" smtClean="0"/>
          </a:p>
          <a:p>
            <a:r>
              <a:rPr lang="en-US" dirty="0" smtClean="0"/>
              <a:t>In a parallel circuit, if you</a:t>
            </a:r>
            <a:r>
              <a:rPr lang="en-US" baseline="0" dirty="0" smtClean="0"/>
              <a:t> remove a LED the other LEDs will still light up. Parallel circuits have 2 or more LOOPS.</a:t>
            </a:r>
            <a:endParaRPr lang="en-US" dirty="0"/>
          </a:p>
        </p:txBody>
      </p:sp>
      <p:sp>
        <p:nvSpPr>
          <p:cNvPr id="4" name="Slide Number Placeholder 3"/>
          <p:cNvSpPr>
            <a:spLocks noGrp="1"/>
          </p:cNvSpPr>
          <p:nvPr>
            <p:ph type="sldNum" sz="quarter" idx="10"/>
          </p:nvPr>
        </p:nvSpPr>
        <p:spPr/>
        <p:txBody>
          <a:bodyPr/>
          <a:lstStyle/>
          <a:p>
            <a:fld id="{019186DE-8459-354D-92FA-6DAD5BD2E459}"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Comic Sans MS"/>
                <a:cs typeface="Comic Sans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Footer Placeholder 4"/>
          <p:cNvSpPr txBox="1">
            <a:spLocks/>
          </p:cNvSpPr>
          <p:nvPr userDrawn="1"/>
        </p:nvSpPr>
        <p:spPr>
          <a:xfrm>
            <a:off x="106933" y="6356351"/>
            <a:ext cx="2895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p>
        </p:txBody>
      </p:sp>
      <p:sp>
        <p:nvSpPr>
          <p:cNvPr id="10" name="Title 1"/>
          <p:cNvSpPr txBox="1">
            <a:spLocks/>
          </p:cNvSpPr>
          <p:nvPr userDrawn="1"/>
        </p:nvSpPr>
        <p:spPr>
          <a:xfrm>
            <a:off x="106933" y="6361664"/>
            <a:ext cx="272822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pic>
        <p:nvPicPr>
          <p:cNvPr id="7" name="Picture 6"/>
          <p:cNvPicPr>
            <a:picLocks noChangeAspect="1"/>
          </p:cNvPicPr>
          <p:nvPr userDrawn="1"/>
        </p:nvPicPr>
        <p:blipFill>
          <a:blip r:embed="rId2"/>
          <a:stretch>
            <a:fillRect/>
          </a:stretch>
        </p:blipFill>
        <p:spPr>
          <a:xfrm>
            <a:off x="7772400" y="6355275"/>
            <a:ext cx="1117600" cy="393700"/>
          </a:xfrm>
          <a:prstGeom prst="rect">
            <a:avLst/>
          </a:prstGeom>
        </p:spPr>
      </p:pic>
      <p:sp>
        <p:nvSpPr>
          <p:cNvPr id="11" name="TextBox 10"/>
          <p:cNvSpPr txBox="1"/>
          <p:nvPr userDrawn="1"/>
        </p:nvSpPr>
        <p:spPr>
          <a:xfrm>
            <a:off x="6088363" y="6355274"/>
            <a:ext cx="1568314" cy="369332"/>
          </a:xfrm>
          <a:prstGeom prst="rect">
            <a:avLst/>
          </a:prstGeom>
          <a:noFill/>
        </p:spPr>
        <p:txBody>
          <a:bodyPr wrap="none" rtlCol="0">
            <a:spAutoFit/>
          </a:bodyPr>
          <a:lstStyle/>
          <a:p>
            <a:r>
              <a:rPr lang="en-US" dirty="0" smtClean="0"/>
              <a:t>@Devoxx4Kids</a:t>
            </a:r>
            <a:endParaRPr lang="en-US" dirty="0"/>
          </a:p>
        </p:txBody>
      </p:sp>
      <p:sp>
        <p:nvSpPr>
          <p:cNvPr id="12" name="TextBox 11"/>
          <p:cNvSpPr txBox="1"/>
          <p:nvPr userDrawn="1"/>
        </p:nvSpPr>
        <p:spPr>
          <a:xfrm>
            <a:off x="3002534" y="6379642"/>
            <a:ext cx="2770567" cy="369332"/>
          </a:xfrm>
          <a:prstGeom prst="rect">
            <a:avLst/>
          </a:prstGeom>
          <a:noFill/>
        </p:spPr>
        <p:txBody>
          <a:bodyPr wrap="none" rtlCol="0">
            <a:spAutoFit/>
          </a:bodyPr>
          <a:lstStyle/>
          <a:p>
            <a:r>
              <a:rPr lang="en-US" dirty="0" err="1" smtClean="0"/>
              <a:t>facebook.com</a:t>
            </a:r>
            <a:r>
              <a:rPr lang="en-US" dirty="0" smtClean="0"/>
              <a:t>/Devoxx4Kids</a:t>
            </a:r>
            <a:endParaRPr lang="en-US" dirty="0"/>
          </a:p>
        </p:txBody>
      </p:sp>
    </p:spTree>
    <p:extLst>
      <p:ext uri="{BB962C8B-B14F-4D97-AF65-F5344CB8AC3E}">
        <p14:creationId xmlns:p14="http://schemas.microsoft.com/office/powerpoint/2010/main" val="28473773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600201"/>
            <a:ext cx="8229600" cy="4525963"/>
          </a:xfrm>
          <a:prstGeom prst="rect">
            <a:avLst/>
          </a:prstGeom>
        </p:spPr>
        <p:txBody>
          <a:bodyPr vert="eaVert"/>
          <a:lstStyle>
            <a:lvl1pPr>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a:stretch>
            <a:fillRect/>
          </a:stretch>
        </p:blipFill>
        <p:spPr>
          <a:xfrm>
            <a:off x="457200" y="470626"/>
            <a:ext cx="2133600" cy="751027"/>
          </a:xfrm>
          <a:prstGeom prst="rect">
            <a:avLst/>
          </a:prstGeom>
        </p:spPr>
      </p:pic>
      <p:sp>
        <p:nvSpPr>
          <p:cNvPr id="11"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2" name="Title 1"/>
          <p:cNvSpPr txBox="1">
            <a:spLocks/>
          </p:cNvSpPr>
          <p:nvPr userDrawn="1"/>
        </p:nvSpPr>
        <p:spPr>
          <a:xfrm>
            <a:off x="457200" y="6356351"/>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a:t>
            </a:r>
            <a:endParaRPr lang="en-US" sz="1800" dirty="0">
              <a:latin typeface="+mn-lt"/>
            </a:endParaRPr>
          </a:p>
        </p:txBody>
      </p:sp>
      <p:sp>
        <p:nvSpPr>
          <p:cNvPr id="14"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5" name="Picture 14"/>
          <p:cNvPicPr>
            <a:picLocks noChangeAspect="1"/>
          </p:cNvPicPr>
          <p:nvPr userDrawn="1"/>
        </p:nvPicPr>
        <p:blipFill>
          <a:blip r:embed="rId3"/>
          <a:stretch>
            <a:fillRect/>
          </a:stretch>
        </p:blipFill>
        <p:spPr>
          <a:xfrm>
            <a:off x="7772400" y="6355275"/>
            <a:ext cx="1117600" cy="393700"/>
          </a:xfrm>
          <a:prstGeom prst="rect">
            <a:avLst/>
          </a:prstGeom>
        </p:spPr>
      </p:pic>
      <p:pic>
        <p:nvPicPr>
          <p:cNvPr id="13"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54159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525963"/>
          </a:xfrm>
          <a:prstGeom prst="rect">
            <a:avLst/>
          </a:prstGeom>
        </p:spPr>
        <p:txBody>
          <a:bodyPr/>
          <a:lstStyle>
            <a:lvl1pPr marL="342900" indent="-342900">
              <a:buFont typeface="Comic Sans MS" panose="030F0702030302020204" pitchFamily="66" charset="0"/>
              <a:buChar char="&gt;"/>
              <a:defRPr>
                <a:latin typeface="Comic Sans MS"/>
                <a:cs typeface="Comic Sans MS"/>
              </a:defRPr>
            </a:lvl1pPr>
            <a:lvl2pPr>
              <a:defRPr>
                <a:latin typeface="Comic Sans MS"/>
                <a:cs typeface="Comic Sans MS"/>
              </a:defRPr>
            </a:lvl2pPr>
            <a:lvl3pPr>
              <a:defRPr>
                <a:latin typeface="Comic Sans MS"/>
                <a:cs typeface="Comic Sans MS"/>
              </a:defRPr>
            </a:lvl3pPr>
            <a:lvl4pPr>
              <a:defRPr>
                <a:latin typeface="Comic Sans MS"/>
                <a:cs typeface="Comic Sans MS"/>
              </a:defRPr>
            </a:lvl4pPr>
            <a:lvl5pPr>
              <a:defRPr>
                <a:latin typeface="Comic Sans MS"/>
                <a:cs typeface="Comic Sans M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3" name="Title 1"/>
          <p:cNvSpPr txBox="1">
            <a:spLocks/>
          </p:cNvSpPr>
          <p:nvPr userDrawn="1"/>
        </p:nvSpPr>
        <p:spPr>
          <a:xfrm>
            <a:off x="246491" y="6356351"/>
            <a:ext cx="2654456"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4"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2" name="Picture 11"/>
          <p:cNvPicPr>
            <a:picLocks noChangeAspect="1"/>
          </p:cNvPicPr>
          <p:nvPr userDrawn="1"/>
        </p:nvPicPr>
        <p:blipFill>
          <a:blip r:embed="rId2"/>
          <a:stretch>
            <a:fillRect/>
          </a:stretch>
        </p:blipFill>
        <p:spPr>
          <a:xfrm>
            <a:off x="7772400" y="6355275"/>
            <a:ext cx="1117600" cy="393700"/>
          </a:xfrm>
          <a:prstGeom prst="rect">
            <a:avLst/>
          </a:prstGeom>
        </p:spPr>
      </p:pic>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1946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atin typeface="Comic Sans MS"/>
                <a:cs typeface="Comic Sans M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buNone/>
              <a:defRPr sz="2000">
                <a:solidFill>
                  <a:schemeClr val="tx1">
                    <a:tint val="75000"/>
                  </a:schemeClr>
                </a:solidFill>
                <a:latin typeface="Comic Sans MS"/>
                <a:cs typeface="Comic Sans M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1" name="Title 1"/>
          <p:cNvSpPr txBox="1">
            <a:spLocks/>
          </p:cNvSpPr>
          <p:nvPr userDrawn="1"/>
        </p:nvSpPr>
        <p:spPr>
          <a:xfrm>
            <a:off x="262394" y="6356351"/>
            <a:ext cx="2638553"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3"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4" name="Picture 13"/>
          <p:cNvPicPr>
            <a:picLocks noChangeAspect="1"/>
          </p:cNvPicPr>
          <p:nvPr userDrawn="1"/>
        </p:nvPicPr>
        <p:blipFill>
          <a:blip r:embed="rId2"/>
          <a:stretch>
            <a:fillRect/>
          </a:stretch>
        </p:blipFill>
        <p:spPr>
          <a:xfrm>
            <a:off x="7772400" y="6355275"/>
            <a:ext cx="1117600" cy="393700"/>
          </a:xfrm>
          <a:prstGeom prst="rect">
            <a:avLst/>
          </a:prstGeom>
        </p:spPr>
      </p:pic>
      <p:pic>
        <p:nvPicPr>
          <p:cNvPr id="1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73646" y="489171"/>
            <a:ext cx="4941529" cy="1738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77467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atin typeface="Comic Sans MS"/>
                <a:cs typeface="Comic Sans MS"/>
              </a:defRPr>
            </a:lvl1pPr>
            <a:lvl2pPr>
              <a:defRPr sz="2400">
                <a:latin typeface="Comic Sans MS"/>
                <a:cs typeface="Comic Sans MS"/>
              </a:defRPr>
            </a:lvl2pPr>
            <a:lvl3pPr>
              <a:defRPr sz="2000">
                <a:latin typeface="Comic Sans MS"/>
                <a:cs typeface="Comic Sans MS"/>
              </a:defRPr>
            </a:lvl3pPr>
            <a:lvl4pPr>
              <a:defRPr sz="1800">
                <a:latin typeface="Comic Sans MS"/>
                <a:cs typeface="Comic Sans MS"/>
              </a:defRPr>
            </a:lvl4pPr>
            <a:lvl5pPr>
              <a:defRPr sz="1800">
                <a:latin typeface="Comic Sans MS"/>
                <a:cs typeface="Comic Sans M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12"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3" name="Title 1"/>
          <p:cNvSpPr txBox="1">
            <a:spLocks/>
          </p:cNvSpPr>
          <p:nvPr userDrawn="1"/>
        </p:nvSpPr>
        <p:spPr>
          <a:xfrm>
            <a:off x="123827" y="6348457"/>
            <a:ext cx="2682984"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5"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6" name="Picture 15"/>
          <p:cNvPicPr>
            <a:picLocks noChangeAspect="1"/>
          </p:cNvPicPr>
          <p:nvPr userDrawn="1"/>
        </p:nvPicPr>
        <p:blipFill>
          <a:blip r:embed="rId2"/>
          <a:stretch>
            <a:fillRect/>
          </a:stretch>
        </p:blipFill>
        <p:spPr>
          <a:xfrm>
            <a:off x="7772400" y="6355275"/>
            <a:ext cx="1117600" cy="393700"/>
          </a:xfrm>
          <a:prstGeom prst="rect">
            <a:avLst/>
          </a:prstGeom>
        </p:spPr>
      </p:pic>
      <p:pic>
        <p:nvPicPr>
          <p:cNvPr id="1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5642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535113"/>
            <a:ext cx="4040188"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2400" b="1">
                <a:latin typeface="Comic Sans MS"/>
                <a:cs typeface="Comic Sans M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2400">
                <a:latin typeface="Comic Sans MS"/>
                <a:cs typeface="Comic Sans MS"/>
              </a:defRPr>
            </a:lvl1pPr>
            <a:lvl2pPr>
              <a:defRPr sz="2000">
                <a:latin typeface="Comic Sans MS"/>
                <a:cs typeface="Comic Sans MS"/>
              </a:defRPr>
            </a:lvl2pPr>
            <a:lvl3pPr>
              <a:defRPr sz="1800">
                <a:latin typeface="Comic Sans MS"/>
                <a:cs typeface="Comic Sans MS"/>
              </a:defRPr>
            </a:lvl3pPr>
            <a:lvl4pPr>
              <a:defRPr sz="1600">
                <a:latin typeface="Comic Sans MS"/>
                <a:cs typeface="Comic Sans MS"/>
              </a:defRPr>
            </a:lvl4pPr>
            <a:lvl5pPr>
              <a:defRPr sz="1600">
                <a:latin typeface="Comic Sans MS"/>
                <a:cs typeface="Comic Sans M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14"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6" name="Title 1"/>
          <p:cNvSpPr txBox="1">
            <a:spLocks/>
          </p:cNvSpPr>
          <p:nvPr userDrawn="1"/>
        </p:nvSpPr>
        <p:spPr>
          <a:xfrm>
            <a:off x="257176" y="6356351"/>
            <a:ext cx="2643771"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7"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8" name="Picture 17"/>
          <p:cNvPicPr>
            <a:picLocks noChangeAspect="1"/>
          </p:cNvPicPr>
          <p:nvPr userDrawn="1"/>
        </p:nvPicPr>
        <p:blipFill>
          <a:blip r:embed="rId2"/>
          <a:stretch>
            <a:fillRect/>
          </a:stretch>
        </p:blipFill>
        <p:spPr>
          <a:xfrm>
            <a:off x="7772400" y="6355275"/>
            <a:ext cx="1117600" cy="393700"/>
          </a:xfrm>
          <a:prstGeom prst="rect">
            <a:avLst/>
          </a:prstGeom>
        </p:spPr>
      </p:pic>
      <p:pic>
        <p:nvPicPr>
          <p:cNvPr id="1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9444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2681192" y="274638"/>
            <a:ext cx="6005609" cy="1143000"/>
          </a:xfrm>
          <a:prstGeom prst="rect">
            <a:avLst/>
          </a:prstGeom>
        </p:spPr>
        <p:txBody>
          <a:bodyPr/>
          <a:lstStyle>
            <a:lvl1pPr>
              <a:defRPr>
                <a:latin typeface="Comic Sans MS"/>
                <a:cs typeface="Comic Sans MS"/>
              </a:defRPr>
            </a:lvl1pPr>
          </a:lstStyle>
          <a:p>
            <a:r>
              <a:rPr lang="en-US" smtClean="0"/>
              <a:t>Click to edit Master title style</a:t>
            </a:r>
            <a:endParaRPr lang="en-US" dirty="0"/>
          </a:p>
        </p:txBody>
      </p:sp>
      <p:sp>
        <p:nvSpPr>
          <p:cNvPr id="10"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2" name="Title 1"/>
          <p:cNvSpPr txBox="1">
            <a:spLocks/>
          </p:cNvSpPr>
          <p:nvPr userDrawn="1"/>
        </p:nvSpPr>
        <p:spPr>
          <a:xfrm>
            <a:off x="247651" y="6356351"/>
            <a:ext cx="2653296"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3"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4" name="Picture 13"/>
          <p:cNvPicPr>
            <a:picLocks noChangeAspect="1"/>
          </p:cNvPicPr>
          <p:nvPr userDrawn="1"/>
        </p:nvPicPr>
        <p:blipFill>
          <a:blip r:embed="rId2"/>
          <a:stretch>
            <a:fillRect/>
          </a:stretch>
        </p:blipFill>
        <p:spPr>
          <a:xfrm>
            <a:off x="7772400" y="6355275"/>
            <a:ext cx="1117600" cy="393700"/>
          </a:xfrm>
          <a:prstGeom prst="rect">
            <a:avLst/>
          </a:prstGeom>
        </p:spPr>
      </p:pic>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70454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9" name="Title 1"/>
          <p:cNvSpPr txBox="1">
            <a:spLocks/>
          </p:cNvSpPr>
          <p:nvPr userDrawn="1"/>
        </p:nvSpPr>
        <p:spPr>
          <a:xfrm>
            <a:off x="166978" y="6356351"/>
            <a:ext cx="2733969"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www.devoxx4kids.org/usa</a:t>
            </a:r>
            <a:endParaRPr lang="en-US" sz="1800" dirty="0">
              <a:latin typeface="+mn-lt"/>
            </a:endParaRPr>
          </a:p>
        </p:txBody>
      </p:sp>
      <p:sp>
        <p:nvSpPr>
          <p:cNvPr id="11"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2" name="Picture 11"/>
          <p:cNvPicPr>
            <a:picLocks noChangeAspect="1"/>
          </p:cNvPicPr>
          <p:nvPr userDrawn="1"/>
        </p:nvPicPr>
        <p:blipFill>
          <a:blip r:embed="rId2"/>
          <a:stretch>
            <a:fillRect/>
          </a:stretch>
        </p:blipFill>
        <p:spPr>
          <a:xfrm>
            <a:off x="7772400" y="6355275"/>
            <a:ext cx="1117600" cy="393700"/>
          </a:xfrm>
          <a:prstGeom prst="rect">
            <a:avLst/>
          </a:prstGeom>
        </p:spPr>
      </p:pic>
      <p:pic>
        <p:nvPicPr>
          <p:cNvPr id="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965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1212963"/>
            <a:ext cx="3008313" cy="1162050"/>
          </a:xfrm>
          <a:prstGeom prst="rect">
            <a:avLst/>
          </a:prstGeom>
        </p:spPr>
        <p:txBody>
          <a:bodyPr anchor="b"/>
          <a:lstStyle>
            <a:lvl1pPr algn="l">
              <a:defRPr sz="2000" b="1">
                <a:latin typeface="Comic Sans MS"/>
                <a:cs typeface="Comic Sans MS"/>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1"/>
            <a:ext cx="5111751" cy="5853113"/>
          </a:xfrm>
          <a:prstGeom prst="rect">
            <a:avLst/>
          </a:prstGeom>
        </p:spPr>
        <p:txBody>
          <a:bodyPr/>
          <a:lstStyle>
            <a:lvl1pPr>
              <a:defRPr sz="3200">
                <a:latin typeface="Comic Sans MS"/>
                <a:cs typeface="Comic Sans MS"/>
              </a:defRPr>
            </a:lvl1pPr>
            <a:lvl2pPr>
              <a:defRPr sz="2800">
                <a:latin typeface="Comic Sans MS"/>
                <a:cs typeface="Comic Sans MS"/>
              </a:defRPr>
            </a:lvl2pPr>
            <a:lvl3pPr>
              <a:defRPr sz="2400">
                <a:latin typeface="Comic Sans MS"/>
                <a:cs typeface="Comic Sans MS"/>
              </a:defRPr>
            </a:lvl3pPr>
            <a:lvl4pPr>
              <a:defRPr sz="2000">
                <a:latin typeface="Comic Sans MS"/>
                <a:cs typeface="Comic Sans MS"/>
              </a:defRPr>
            </a:lvl4pPr>
            <a:lvl5pPr>
              <a:defRPr sz="2000">
                <a:latin typeface="Comic Sans MS"/>
                <a:cs typeface="Comic Sans MS"/>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399079"/>
            <a:ext cx="3008313" cy="3727084"/>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2" name="Title 1"/>
          <p:cNvSpPr txBox="1">
            <a:spLocks/>
          </p:cNvSpPr>
          <p:nvPr userDrawn="1"/>
        </p:nvSpPr>
        <p:spPr>
          <a:xfrm>
            <a:off x="457200" y="6356351"/>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a:t>
            </a:r>
            <a:endParaRPr lang="en-US" sz="1800" dirty="0">
              <a:latin typeface="+mn-lt"/>
            </a:endParaRPr>
          </a:p>
        </p:txBody>
      </p:sp>
      <p:sp>
        <p:nvSpPr>
          <p:cNvPr id="13"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4" name="Picture 13"/>
          <p:cNvPicPr>
            <a:picLocks noChangeAspect="1"/>
          </p:cNvPicPr>
          <p:nvPr userDrawn="1"/>
        </p:nvPicPr>
        <p:blipFill>
          <a:blip r:embed="rId2"/>
          <a:stretch>
            <a:fillRect/>
          </a:stretch>
        </p:blipFill>
        <p:spPr>
          <a:xfrm>
            <a:off x="7772400" y="6355275"/>
            <a:ext cx="1117600" cy="393700"/>
          </a:xfrm>
          <a:prstGeom prst="rect">
            <a:avLst/>
          </a:prstGeom>
        </p:spPr>
      </p:pic>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945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11865"/>
            <a:ext cx="5486400" cy="566738"/>
          </a:xfrm>
          <a:prstGeom prst="rect">
            <a:avLst/>
          </a:prstGeom>
        </p:spPr>
        <p:txBody>
          <a:bodyPr anchor="b"/>
          <a:lstStyle>
            <a:lvl1pPr algn="l">
              <a:defRPr sz="2000" b="1">
                <a:latin typeface="Comic Sans MS"/>
                <a:cs typeface="Comic Sans M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266125" y="1268760"/>
            <a:ext cx="4611753" cy="345881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478603"/>
            <a:ext cx="5486400" cy="804862"/>
          </a:xfrm>
          <a:prstGeom prst="rect">
            <a:avLst/>
          </a:prstGeom>
        </p:spPr>
        <p:txBody>
          <a:bodyPr/>
          <a:lstStyle>
            <a:lvl1pPr marL="0" indent="0">
              <a:buNone/>
              <a:defRPr sz="1400">
                <a:latin typeface="Comic Sans MS"/>
                <a:cs typeface="Comic Sans M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pic>
        <p:nvPicPr>
          <p:cNvPr id="13" name="Picture 12"/>
          <p:cNvPicPr>
            <a:picLocks noChangeAspect="1"/>
          </p:cNvPicPr>
          <p:nvPr userDrawn="1"/>
        </p:nvPicPr>
        <p:blipFill>
          <a:blip r:embed="rId2"/>
          <a:stretch>
            <a:fillRect/>
          </a:stretch>
        </p:blipFill>
        <p:spPr>
          <a:xfrm>
            <a:off x="457200" y="470626"/>
            <a:ext cx="2133600" cy="751027"/>
          </a:xfrm>
          <a:prstGeom prst="rect">
            <a:avLst/>
          </a:prstGeom>
        </p:spPr>
      </p:pic>
      <p:sp>
        <p:nvSpPr>
          <p:cNvPr id="10" name="Slide Number Placeholder 5"/>
          <p:cNvSpPr>
            <a:spLocks noGrp="1"/>
          </p:cNvSpPr>
          <p:nvPr>
            <p:ph type="sldNum" sz="quarter" idx="12"/>
          </p:nvPr>
        </p:nvSpPr>
        <p:spPr>
          <a:xfrm>
            <a:off x="6553200" y="6356351"/>
            <a:ext cx="1219200" cy="365125"/>
          </a:xfrm>
          <a:prstGeom prst="rect">
            <a:avLst/>
          </a:prstGeom>
        </p:spPr>
        <p:txBody>
          <a:bodyPr/>
          <a:lstStyle/>
          <a:p>
            <a:pPr algn="r"/>
            <a:fld id="{6C0001A9-357E-7541-840E-1F18FD9D64CA}" type="slidenum">
              <a:rPr lang="en-US" smtClean="0"/>
              <a:pPr algn="r"/>
              <a:t>‹#›</a:t>
            </a:fld>
            <a:endParaRPr lang="en-US" dirty="0"/>
          </a:p>
        </p:txBody>
      </p:sp>
      <p:sp>
        <p:nvSpPr>
          <p:cNvPr id="11" name="Title 1"/>
          <p:cNvSpPr txBox="1">
            <a:spLocks/>
          </p:cNvSpPr>
          <p:nvPr userDrawn="1"/>
        </p:nvSpPr>
        <p:spPr>
          <a:xfrm>
            <a:off x="457200" y="6356351"/>
            <a:ext cx="2443747" cy="3651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nl-BE" sz="1800" dirty="0" smtClean="0">
                <a:latin typeface="+mn-lt"/>
              </a:rPr>
              <a:t>www.devoxx4kids.org</a:t>
            </a:r>
            <a:endParaRPr lang="en-US" sz="1800" dirty="0">
              <a:latin typeface="+mn-lt"/>
            </a:endParaRPr>
          </a:p>
        </p:txBody>
      </p:sp>
      <p:sp>
        <p:nvSpPr>
          <p:cNvPr id="12" name="Footer Placeholder 4"/>
          <p:cNvSpPr>
            <a:spLocks noGrp="1"/>
          </p:cNvSpPr>
          <p:nvPr>
            <p:ph type="ftr" sz="quarter" idx="11"/>
          </p:nvPr>
        </p:nvSpPr>
        <p:spPr>
          <a:xfrm>
            <a:off x="3124200" y="6356351"/>
            <a:ext cx="2895600" cy="365125"/>
          </a:xfrm>
          <a:prstGeom prst="rect">
            <a:avLst/>
          </a:prstGeom>
        </p:spPr>
        <p:txBody>
          <a:bodyPr/>
          <a:lstStyle/>
          <a:p>
            <a:pPr algn="ctr"/>
            <a:endParaRPr lang="en-US" dirty="0"/>
          </a:p>
        </p:txBody>
      </p:sp>
      <p:pic>
        <p:nvPicPr>
          <p:cNvPr id="15" name="Picture 14"/>
          <p:cNvPicPr>
            <a:picLocks noChangeAspect="1"/>
          </p:cNvPicPr>
          <p:nvPr userDrawn="1"/>
        </p:nvPicPr>
        <p:blipFill>
          <a:blip r:embed="rId3"/>
          <a:stretch>
            <a:fillRect/>
          </a:stretch>
        </p:blipFill>
        <p:spPr>
          <a:xfrm>
            <a:off x="7772400" y="6355275"/>
            <a:ext cx="1117600" cy="393700"/>
          </a:xfrm>
          <a:prstGeom prst="rect">
            <a:avLst/>
          </a:prstGeom>
        </p:spPr>
      </p:pic>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9621" y="489171"/>
            <a:ext cx="2158643" cy="759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10067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244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 Id="rId9"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2.jpe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6791" y="1985963"/>
            <a:ext cx="6248497" cy="1814512"/>
          </a:xfrm>
        </p:spPr>
        <p:txBody>
          <a:bodyPr/>
          <a:lstStyle/>
          <a:p>
            <a:r>
              <a:rPr lang="en-US" b="1" dirty="0" smtClean="0"/>
              <a:t>Lets look at another heart figure I have built with dough…will it glow?</a:t>
            </a:r>
            <a:endParaRPr lang="en-US" b="1" dirty="0"/>
          </a:p>
        </p:txBody>
      </p:sp>
      <p:sp>
        <p:nvSpPr>
          <p:cNvPr id="3" name="Slide Number Placeholder 2"/>
          <p:cNvSpPr>
            <a:spLocks noGrp="1"/>
          </p:cNvSpPr>
          <p:nvPr>
            <p:ph type="sldNum" sz="quarter" idx="12"/>
          </p:nvPr>
        </p:nvSpPr>
        <p:spPr/>
        <p:txBody>
          <a:bodyPr/>
          <a:lstStyle/>
          <a:p>
            <a:pPr algn="r"/>
            <a:fld id="{6C0001A9-357E-7541-840E-1F18FD9D64CA}" type="slidenum">
              <a:rPr lang="en-US" smtClean="0"/>
              <a:pPr algn="r"/>
              <a:t>1</a:t>
            </a:fld>
            <a:endParaRPr lang="en-US" dirty="0"/>
          </a:p>
        </p:txBody>
      </p:sp>
      <p:sp>
        <p:nvSpPr>
          <p:cNvPr id="4" name="Footer Placeholder 3"/>
          <p:cNvSpPr>
            <a:spLocks noGrp="1"/>
          </p:cNvSpPr>
          <p:nvPr>
            <p:ph type="ftr" sz="quarter" idx="11"/>
          </p:nvPr>
        </p:nvSpPr>
        <p:spPr/>
        <p:txBody>
          <a:bodyPr/>
          <a:lstStyle/>
          <a:p>
            <a:pPr algn="ct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Parallel Circuits</a:t>
            </a:r>
            <a:endParaRPr lang="en-US" b="1" dirty="0"/>
          </a:p>
        </p:txBody>
      </p:sp>
      <p:sp>
        <p:nvSpPr>
          <p:cNvPr id="3" name="Content Placeholder 2"/>
          <p:cNvSpPr>
            <a:spLocks noGrp="1"/>
          </p:cNvSpPr>
          <p:nvPr>
            <p:ph idx="1"/>
          </p:nvPr>
        </p:nvSpPr>
        <p:spPr>
          <a:xfrm>
            <a:off x="457200" y="1600201"/>
            <a:ext cx="4506686" cy="4525963"/>
          </a:xfrm>
        </p:spPr>
        <p:txBody>
          <a:bodyPr/>
          <a:lstStyle/>
          <a:p>
            <a:r>
              <a:rPr lang="en-US" sz="2800" dirty="0" smtClean="0"/>
              <a:t>Components connected in parallel are connected so the same voltage is applied to each component.</a:t>
            </a:r>
          </a:p>
          <a:p>
            <a:r>
              <a:rPr lang="en-US" sz="2800" b="1" dirty="0" err="1" smtClean="0"/>
              <a:t>Remember,parallel</a:t>
            </a:r>
            <a:r>
              <a:rPr lang="en-US" sz="2800" b="1" dirty="0" smtClean="0"/>
              <a:t> = 2 LOOPS or MORE</a:t>
            </a:r>
          </a:p>
          <a:p>
            <a:endParaRPr lang="en-US"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10</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6" name="Picture 5" descr="Battery.gif"/>
          <p:cNvPicPr>
            <a:picLocks noChangeAspect="1"/>
          </p:cNvPicPr>
          <p:nvPr/>
        </p:nvPicPr>
        <p:blipFill>
          <a:blip r:embed="rId3"/>
          <a:srcRect l="50774"/>
          <a:stretch>
            <a:fillRect/>
          </a:stretch>
        </p:blipFill>
        <p:spPr>
          <a:xfrm>
            <a:off x="4963886" y="1369084"/>
            <a:ext cx="3435531" cy="475708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2" y="117884"/>
            <a:ext cx="6005609" cy="1143000"/>
          </a:xfrm>
        </p:spPr>
        <p:txBody>
          <a:bodyPr/>
          <a:lstStyle/>
          <a:p>
            <a:r>
              <a:rPr lang="en-US" b="1" dirty="0" smtClean="0">
                <a:solidFill>
                  <a:srgbClr val="FF0000"/>
                </a:solidFill>
              </a:rPr>
              <a:t>Safety Rules</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11</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9" name="Picture 8" descr="Wires Touching.PNG"/>
          <p:cNvPicPr>
            <a:picLocks noChangeAspect="1"/>
          </p:cNvPicPr>
          <p:nvPr/>
        </p:nvPicPr>
        <p:blipFill>
          <a:blip r:embed="rId3"/>
          <a:stretch>
            <a:fillRect/>
          </a:stretch>
        </p:blipFill>
        <p:spPr>
          <a:xfrm>
            <a:off x="402868" y="1260884"/>
            <a:ext cx="3887404" cy="2279151"/>
          </a:xfrm>
          <a:prstGeom prst="rect">
            <a:avLst/>
          </a:prstGeom>
        </p:spPr>
      </p:pic>
      <p:pic>
        <p:nvPicPr>
          <p:cNvPr id="10" name="Picture 9" descr="Keychain Loops.PNG"/>
          <p:cNvPicPr>
            <a:picLocks noChangeAspect="1"/>
          </p:cNvPicPr>
          <p:nvPr/>
        </p:nvPicPr>
        <p:blipFill>
          <a:blip r:embed="rId4"/>
          <a:stretch>
            <a:fillRect/>
          </a:stretch>
        </p:blipFill>
        <p:spPr>
          <a:xfrm>
            <a:off x="5286931" y="845385"/>
            <a:ext cx="3399870" cy="2279151"/>
          </a:xfrm>
          <a:prstGeom prst="rect">
            <a:avLst/>
          </a:prstGeom>
        </p:spPr>
      </p:pic>
      <p:pic>
        <p:nvPicPr>
          <p:cNvPr id="11" name="Picture 10" descr="http://media.digikey.com/photos/General%20Cable%20Photos/HOOK-UP%20SOLID%20RED.JPG"/>
          <p:cNvPicPr/>
          <p:nvPr/>
        </p:nvPicPr>
        <p:blipFill>
          <a:blip r:embed="rId5"/>
          <a:srcRect/>
          <a:stretch>
            <a:fillRect/>
          </a:stretch>
        </p:blipFill>
        <p:spPr bwMode="auto">
          <a:xfrm rot="19539774">
            <a:off x="849091" y="4118945"/>
            <a:ext cx="1337155" cy="1339730"/>
          </a:xfrm>
          <a:prstGeom prst="rect">
            <a:avLst/>
          </a:prstGeom>
          <a:noFill/>
          <a:ln w="9525">
            <a:noFill/>
            <a:miter lim="800000"/>
            <a:headEnd/>
            <a:tailEnd/>
          </a:ln>
        </p:spPr>
      </p:pic>
      <p:pic>
        <p:nvPicPr>
          <p:cNvPr id="12" name="Picture 11" descr="https://www.oscsys.com/sites/default/files/images/product/HOOK-UP%20STRANDED%20BLACK_0.JPG"/>
          <p:cNvPicPr/>
          <p:nvPr/>
        </p:nvPicPr>
        <p:blipFill>
          <a:blip r:embed="rId6"/>
          <a:srcRect t="1267" r="482"/>
          <a:stretch>
            <a:fillRect/>
          </a:stretch>
        </p:blipFill>
        <p:spPr bwMode="auto">
          <a:xfrm rot="8755116">
            <a:off x="2939031" y="4591251"/>
            <a:ext cx="1346080" cy="1332831"/>
          </a:xfrm>
          <a:prstGeom prst="rect">
            <a:avLst/>
          </a:prstGeom>
          <a:noFill/>
          <a:ln w="9525">
            <a:noFill/>
            <a:miter lim="800000"/>
            <a:headEnd/>
            <a:tailEnd/>
          </a:ln>
        </p:spPr>
      </p:pic>
      <p:pic>
        <p:nvPicPr>
          <p:cNvPr id="13" name="Picture 6" descr="C:\Users\pbhatter\Desktop\Archive\IOT\Arduino\Workshop material\red 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7580" y="4139280"/>
            <a:ext cx="883520" cy="8835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ttp://enditmovement.com/img/backgrounds/painted-x.png"/>
          <p:cNvPicPr/>
          <p:nvPr/>
        </p:nvPicPr>
        <p:blipFill>
          <a:blip r:embed="rId8"/>
          <a:srcRect/>
          <a:stretch>
            <a:fillRect/>
          </a:stretch>
        </p:blipFill>
        <p:spPr bwMode="auto">
          <a:xfrm>
            <a:off x="1772077" y="4493952"/>
            <a:ext cx="1351006" cy="1400432"/>
          </a:xfrm>
          <a:prstGeom prst="rect">
            <a:avLst/>
          </a:prstGeom>
          <a:noFill/>
          <a:ln w="9525">
            <a:noFill/>
            <a:miter lim="800000"/>
            <a:headEnd/>
            <a:tailEnd/>
          </a:ln>
        </p:spPr>
      </p:pic>
      <p:pic>
        <p:nvPicPr>
          <p:cNvPr id="71682" name="Picture 2" descr="https://encrypted-tbn3.gstatic.com/images?q=tbn:ANd9GcRcfYUudxUJGfohXw8thcKjaH2zNv19DkqaASC4pOdJck3AgI7SLhbQg6RI"/>
          <p:cNvPicPr>
            <a:picLocks noChangeAspect="1" noChangeArrowheads="1"/>
          </p:cNvPicPr>
          <p:nvPr/>
        </p:nvPicPr>
        <p:blipFill>
          <a:blip r:embed="rId9"/>
          <a:srcRect/>
          <a:stretch>
            <a:fillRect/>
          </a:stretch>
        </p:blipFill>
        <p:spPr bwMode="auto">
          <a:xfrm>
            <a:off x="5335905" y="4323884"/>
            <a:ext cx="3808095" cy="2534116"/>
          </a:xfrm>
          <a:prstGeom prst="rect">
            <a:avLst/>
          </a:prstGeom>
          <a:noFill/>
        </p:spPr>
      </p:pic>
      <p:sp>
        <p:nvSpPr>
          <p:cNvPr id="16" name="TextBox 15"/>
          <p:cNvSpPr txBox="1"/>
          <p:nvPr/>
        </p:nvSpPr>
        <p:spPr>
          <a:xfrm>
            <a:off x="121351" y="3383281"/>
            <a:ext cx="4652458" cy="584775"/>
          </a:xfrm>
          <a:prstGeom prst="rect">
            <a:avLst/>
          </a:prstGeom>
          <a:noFill/>
        </p:spPr>
        <p:txBody>
          <a:bodyPr wrap="square" rtlCol="0">
            <a:spAutoFit/>
          </a:bodyPr>
          <a:lstStyle/>
          <a:p>
            <a:pPr algn="ctr"/>
            <a:r>
              <a:rPr lang="en-US" sz="1600" b="1" dirty="0" smtClean="0">
                <a:latin typeface="Comic Sans MS" pitchFamily="66" charset="0"/>
              </a:rPr>
              <a:t>NEVER</a:t>
            </a:r>
            <a:r>
              <a:rPr lang="en-US" sz="1600" dirty="0" smtClean="0">
                <a:latin typeface="Comic Sans MS" pitchFamily="66" charset="0"/>
              </a:rPr>
              <a:t> connect the ends of wires directly to each other!</a:t>
            </a:r>
            <a:endParaRPr lang="en-US" sz="1600" dirty="0">
              <a:latin typeface="Comic Sans MS" pitchFamily="66" charset="0"/>
            </a:endParaRPr>
          </a:p>
        </p:txBody>
      </p:sp>
      <p:sp>
        <p:nvSpPr>
          <p:cNvPr id="17" name="TextBox 16"/>
          <p:cNvSpPr txBox="1"/>
          <p:nvPr/>
        </p:nvSpPr>
        <p:spPr>
          <a:xfrm>
            <a:off x="402868" y="5894384"/>
            <a:ext cx="4652458" cy="584775"/>
          </a:xfrm>
          <a:prstGeom prst="rect">
            <a:avLst/>
          </a:prstGeom>
          <a:noFill/>
        </p:spPr>
        <p:txBody>
          <a:bodyPr wrap="square" rtlCol="0">
            <a:spAutoFit/>
          </a:bodyPr>
          <a:lstStyle/>
          <a:p>
            <a:pPr algn="ctr"/>
            <a:r>
              <a:rPr lang="en-US" sz="1600" dirty="0" smtClean="0">
                <a:latin typeface="Comic Sans MS" pitchFamily="66" charset="0"/>
              </a:rPr>
              <a:t>Do not connect the LEDs directly to the wires without using </a:t>
            </a:r>
            <a:r>
              <a:rPr lang="en-US" sz="1600" dirty="0" err="1" smtClean="0">
                <a:latin typeface="Comic Sans MS" pitchFamily="66" charset="0"/>
              </a:rPr>
              <a:t>playdough</a:t>
            </a:r>
            <a:r>
              <a:rPr lang="en-US" sz="1600" dirty="0" smtClean="0">
                <a:latin typeface="Comic Sans MS" pitchFamily="66" charset="0"/>
              </a:rPr>
              <a:t>!</a:t>
            </a:r>
            <a:endParaRPr lang="en-US" sz="1600" dirty="0">
              <a:latin typeface="Comic Sans MS" pitchFamily="66" charset="0"/>
            </a:endParaRPr>
          </a:p>
        </p:txBody>
      </p:sp>
      <p:sp>
        <p:nvSpPr>
          <p:cNvPr id="18" name="TextBox 17"/>
          <p:cNvSpPr txBox="1"/>
          <p:nvPr/>
        </p:nvSpPr>
        <p:spPr>
          <a:xfrm>
            <a:off x="5335905" y="3124536"/>
            <a:ext cx="3473878" cy="830997"/>
          </a:xfrm>
          <a:prstGeom prst="rect">
            <a:avLst/>
          </a:prstGeom>
          <a:noFill/>
        </p:spPr>
        <p:txBody>
          <a:bodyPr wrap="square" rtlCol="0">
            <a:spAutoFit/>
          </a:bodyPr>
          <a:lstStyle/>
          <a:p>
            <a:pPr algn="ctr"/>
            <a:r>
              <a:rPr lang="en-US" sz="1600" dirty="0" smtClean="0">
                <a:latin typeface="Comic Sans MS" pitchFamily="66" charset="0"/>
              </a:rPr>
              <a:t>When your batteries are in your pack, make sure the two keychain loops do not touch at all!</a:t>
            </a:r>
            <a:endParaRPr lang="en-US" sz="1600" dirty="0">
              <a:latin typeface="Comic Sans MS" pitchFamily="66" charset="0"/>
            </a:endParaRPr>
          </a:p>
        </p:txBody>
      </p:sp>
      <p:sp>
        <p:nvSpPr>
          <p:cNvPr id="19" name="TextBox 18"/>
          <p:cNvSpPr txBox="1"/>
          <p:nvPr/>
        </p:nvSpPr>
        <p:spPr>
          <a:xfrm>
            <a:off x="6928441" y="4139280"/>
            <a:ext cx="2215560" cy="830997"/>
          </a:xfrm>
          <a:prstGeom prst="rect">
            <a:avLst/>
          </a:prstGeom>
          <a:noFill/>
        </p:spPr>
        <p:txBody>
          <a:bodyPr wrap="square" rtlCol="0">
            <a:spAutoFit/>
          </a:bodyPr>
          <a:lstStyle/>
          <a:p>
            <a:pPr algn="ctr"/>
            <a:r>
              <a:rPr lang="en-US" sz="1600" dirty="0" smtClean="0">
                <a:latin typeface="Comic Sans MS" pitchFamily="66" charset="0"/>
              </a:rPr>
              <a:t>Ask for a volunteers help with the hot water!</a:t>
            </a:r>
            <a:endParaRPr lang="en-US" sz="1600" dirty="0">
              <a:latin typeface="Comic Sans MS" pitchFamily="66"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r"/>
            <a:fld id="{6C0001A9-357E-7541-840E-1F18FD9D64CA}" type="slidenum">
              <a:rPr lang="en-US" smtClean="0"/>
              <a:pPr algn="r"/>
              <a:t>12</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9" name="Freeform 8"/>
          <p:cNvSpPr/>
          <p:nvPr/>
        </p:nvSpPr>
        <p:spPr>
          <a:xfrm>
            <a:off x="3635395" y="705394"/>
            <a:ext cx="2021208" cy="1189495"/>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Freeform 9"/>
          <p:cNvSpPr/>
          <p:nvPr/>
        </p:nvSpPr>
        <p:spPr>
          <a:xfrm>
            <a:off x="913967" y="2146127"/>
            <a:ext cx="2021208" cy="1189495"/>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chemeClr val="tx1"/>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10"/>
          <p:cNvSpPr/>
          <p:nvPr/>
        </p:nvSpPr>
        <p:spPr>
          <a:xfrm>
            <a:off x="5167285" y="4273879"/>
            <a:ext cx="2021208" cy="1189495"/>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rgbClr val="00B050"/>
          </a:solidFill>
          <a:ln>
            <a:solidFill>
              <a:srgbClr val="00B05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Freeform 11"/>
          <p:cNvSpPr/>
          <p:nvPr/>
        </p:nvSpPr>
        <p:spPr>
          <a:xfrm>
            <a:off x="6039781" y="2146127"/>
            <a:ext cx="2159316" cy="1189495"/>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rgbClr val="FFFF00"/>
          </a:solidFill>
          <a:ln>
            <a:solidFill>
              <a:srgbClr val="FFFF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Freeform 12"/>
          <p:cNvSpPr/>
          <p:nvPr/>
        </p:nvSpPr>
        <p:spPr>
          <a:xfrm>
            <a:off x="1924571" y="4273879"/>
            <a:ext cx="2021208" cy="1189495"/>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rgbClr val="0070C0"/>
          </a:solidFill>
          <a:ln>
            <a:solidFill>
              <a:srgbClr val="0070C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Freeform 13"/>
          <p:cNvSpPr/>
          <p:nvPr/>
        </p:nvSpPr>
        <p:spPr>
          <a:xfrm>
            <a:off x="2116136" y="2899954"/>
            <a:ext cx="819039" cy="622663"/>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chemeClr val="bg2"/>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Freeform 14"/>
          <p:cNvSpPr/>
          <p:nvPr/>
        </p:nvSpPr>
        <p:spPr>
          <a:xfrm>
            <a:off x="3225875" y="5104387"/>
            <a:ext cx="819039" cy="622663"/>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chemeClr val="bg2"/>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Freeform 15"/>
          <p:cNvSpPr/>
          <p:nvPr/>
        </p:nvSpPr>
        <p:spPr>
          <a:xfrm>
            <a:off x="6143680" y="5152042"/>
            <a:ext cx="819039" cy="622663"/>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chemeClr val="bg2"/>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Freeform 16"/>
          <p:cNvSpPr/>
          <p:nvPr/>
        </p:nvSpPr>
        <p:spPr>
          <a:xfrm>
            <a:off x="7188493" y="3024290"/>
            <a:ext cx="819039" cy="622663"/>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chemeClr val="bg2"/>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Freeform 17"/>
          <p:cNvSpPr/>
          <p:nvPr/>
        </p:nvSpPr>
        <p:spPr>
          <a:xfrm>
            <a:off x="4837564" y="1583557"/>
            <a:ext cx="819039" cy="622663"/>
          </a:xfrm>
          <a:custGeom>
            <a:avLst/>
            <a:gdLst>
              <a:gd name="connsiteX0" fmla="*/ 675348 w 2021208"/>
              <a:gd name="connsiteY0" fmla="*/ 1123406 h 1189495"/>
              <a:gd name="connsiteX1" fmla="*/ 387965 w 2021208"/>
              <a:gd name="connsiteY1" fmla="*/ 1097280 h 1189495"/>
              <a:gd name="connsiteX2" fmla="*/ 309588 w 2021208"/>
              <a:gd name="connsiteY2" fmla="*/ 966652 h 1189495"/>
              <a:gd name="connsiteX3" fmla="*/ 218148 w 2021208"/>
              <a:gd name="connsiteY3" fmla="*/ 901337 h 1189495"/>
              <a:gd name="connsiteX4" fmla="*/ 152834 w 2021208"/>
              <a:gd name="connsiteY4" fmla="*/ 862149 h 1189495"/>
              <a:gd name="connsiteX5" fmla="*/ 113645 w 2021208"/>
              <a:gd name="connsiteY5" fmla="*/ 836023 h 1189495"/>
              <a:gd name="connsiteX6" fmla="*/ 74457 w 2021208"/>
              <a:gd name="connsiteY6" fmla="*/ 822960 h 1189495"/>
              <a:gd name="connsiteX7" fmla="*/ 9143 w 2021208"/>
              <a:gd name="connsiteY7" fmla="*/ 744583 h 1189495"/>
              <a:gd name="connsiteX8" fmla="*/ 48331 w 2021208"/>
              <a:gd name="connsiteY8" fmla="*/ 548640 h 1189495"/>
              <a:gd name="connsiteX9" fmla="*/ 61394 w 2021208"/>
              <a:gd name="connsiteY9" fmla="*/ 496389 h 1189495"/>
              <a:gd name="connsiteX10" fmla="*/ 61394 w 2021208"/>
              <a:gd name="connsiteY10" fmla="*/ 326572 h 1189495"/>
              <a:gd name="connsiteX11" fmla="*/ 139771 w 2021208"/>
              <a:gd name="connsiteY11" fmla="*/ 248195 h 1189495"/>
              <a:gd name="connsiteX12" fmla="*/ 387965 w 2021208"/>
              <a:gd name="connsiteY12" fmla="*/ 235132 h 1189495"/>
              <a:gd name="connsiteX13" fmla="*/ 440217 w 2021208"/>
              <a:gd name="connsiteY13" fmla="*/ 195943 h 1189495"/>
              <a:gd name="connsiteX14" fmla="*/ 492468 w 2021208"/>
              <a:gd name="connsiteY14" fmla="*/ 169817 h 1189495"/>
              <a:gd name="connsiteX15" fmla="*/ 544720 w 2021208"/>
              <a:gd name="connsiteY15" fmla="*/ 130629 h 1189495"/>
              <a:gd name="connsiteX16" fmla="*/ 636160 w 2021208"/>
              <a:gd name="connsiteY16" fmla="*/ 91440 h 1189495"/>
              <a:gd name="connsiteX17" fmla="*/ 714537 w 2021208"/>
              <a:gd name="connsiteY17" fmla="*/ 104503 h 1189495"/>
              <a:gd name="connsiteX18" fmla="*/ 871291 w 2021208"/>
              <a:gd name="connsiteY18" fmla="*/ 195943 h 1189495"/>
              <a:gd name="connsiteX19" fmla="*/ 923543 w 2021208"/>
              <a:gd name="connsiteY19" fmla="*/ 182880 h 1189495"/>
              <a:gd name="connsiteX20" fmla="*/ 962731 w 2021208"/>
              <a:gd name="connsiteY20" fmla="*/ 156755 h 1189495"/>
              <a:gd name="connsiteX21" fmla="*/ 1014983 w 2021208"/>
              <a:gd name="connsiteY21" fmla="*/ 130629 h 1189495"/>
              <a:gd name="connsiteX22" fmla="*/ 1106423 w 2021208"/>
              <a:gd name="connsiteY22" fmla="*/ 104503 h 1189495"/>
              <a:gd name="connsiteX23" fmla="*/ 1184800 w 2021208"/>
              <a:gd name="connsiteY23" fmla="*/ 52252 h 1189495"/>
              <a:gd name="connsiteX24" fmla="*/ 1223988 w 2021208"/>
              <a:gd name="connsiteY24" fmla="*/ 39189 h 1189495"/>
              <a:gd name="connsiteX25" fmla="*/ 1341554 w 2021208"/>
              <a:gd name="connsiteY25" fmla="*/ 0 h 1189495"/>
              <a:gd name="connsiteX26" fmla="*/ 1446057 w 2021208"/>
              <a:gd name="connsiteY26" fmla="*/ 13063 h 1189495"/>
              <a:gd name="connsiteX27" fmla="*/ 1498308 w 2021208"/>
              <a:gd name="connsiteY27" fmla="*/ 104503 h 1189495"/>
              <a:gd name="connsiteX28" fmla="*/ 1524434 w 2021208"/>
              <a:gd name="connsiteY28" fmla="*/ 143692 h 1189495"/>
              <a:gd name="connsiteX29" fmla="*/ 1550560 w 2021208"/>
              <a:gd name="connsiteY29" fmla="*/ 222069 h 1189495"/>
              <a:gd name="connsiteX30" fmla="*/ 1563623 w 2021208"/>
              <a:gd name="connsiteY30" fmla="*/ 261257 h 1189495"/>
              <a:gd name="connsiteX31" fmla="*/ 1589748 w 2021208"/>
              <a:gd name="connsiteY31" fmla="*/ 300446 h 1189495"/>
              <a:gd name="connsiteX32" fmla="*/ 1602811 w 2021208"/>
              <a:gd name="connsiteY32" fmla="*/ 339635 h 1189495"/>
              <a:gd name="connsiteX33" fmla="*/ 1655063 w 2021208"/>
              <a:gd name="connsiteY33" fmla="*/ 365760 h 1189495"/>
              <a:gd name="connsiteX34" fmla="*/ 1759565 w 2021208"/>
              <a:gd name="connsiteY34" fmla="*/ 391886 h 1189495"/>
              <a:gd name="connsiteX35" fmla="*/ 1837943 w 2021208"/>
              <a:gd name="connsiteY35" fmla="*/ 404949 h 1189495"/>
              <a:gd name="connsiteX36" fmla="*/ 1864068 w 2021208"/>
              <a:gd name="connsiteY36" fmla="*/ 457200 h 1189495"/>
              <a:gd name="connsiteX37" fmla="*/ 1877131 w 2021208"/>
              <a:gd name="connsiteY37" fmla="*/ 666206 h 1189495"/>
              <a:gd name="connsiteX38" fmla="*/ 1968571 w 2021208"/>
              <a:gd name="connsiteY38" fmla="*/ 731520 h 1189495"/>
              <a:gd name="connsiteX39" fmla="*/ 1981634 w 2021208"/>
              <a:gd name="connsiteY39" fmla="*/ 901337 h 1189495"/>
              <a:gd name="connsiteX40" fmla="*/ 1942445 w 2021208"/>
              <a:gd name="connsiteY40" fmla="*/ 914400 h 1189495"/>
              <a:gd name="connsiteX41" fmla="*/ 1642000 w 2021208"/>
              <a:gd name="connsiteY41" fmla="*/ 914400 h 1189495"/>
              <a:gd name="connsiteX42" fmla="*/ 1563623 w 2021208"/>
              <a:gd name="connsiteY42" fmla="*/ 992777 h 1189495"/>
              <a:gd name="connsiteX43" fmla="*/ 1524434 w 2021208"/>
              <a:gd name="connsiteY43" fmla="*/ 1097280 h 1189495"/>
              <a:gd name="connsiteX44" fmla="*/ 1511371 w 2021208"/>
              <a:gd name="connsiteY44" fmla="*/ 1136469 h 1189495"/>
              <a:gd name="connsiteX45" fmla="*/ 1419931 w 2021208"/>
              <a:gd name="connsiteY45" fmla="*/ 1188720 h 1189495"/>
              <a:gd name="connsiteX46" fmla="*/ 1289303 w 2021208"/>
              <a:gd name="connsiteY46" fmla="*/ 1175657 h 1189495"/>
              <a:gd name="connsiteX47" fmla="*/ 1184800 w 2021208"/>
              <a:gd name="connsiteY47" fmla="*/ 1110343 h 1189495"/>
              <a:gd name="connsiteX48" fmla="*/ 1001920 w 2021208"/>
              <a:gd name="connsiteY48" fmla="*/ 1097280 h 1189495"/>
              <a:gd name="connsiteX49" fmla="*/ 910480 w 2021208"/>
              <a:gd name="connsiteY49" fmla="*/ 1071155 h 1189495"/>
              <a:gd name="connsiteX50" fmla="*/ 845165 w 2021208"/>
              <a:gd name="connsiteY50" fmla="*/ 1084217 h 1189495"/>
              <a:gd name="connsiteX51" fmla="*/ 766788 w 2021208"/>
              <a:gd name="connsiteY51" fmla="*/ 1149532 h 1189495"/>
              <a:gd name="connsiteX52" fmla="*/ 714537 w 2021208"/>
              <a:gd name="connsiteY52" fmla="*/ 1162595 h 1189495"/>
              <a:gd name="connsiteX53" fmla="*/ 675348 w 2021208"/>
              <a:gd name="connsiteY53" fmla="*/ 1123406 h 118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21208" h="1189495">
                <a:moveTo>
                  <a:pt x="675348" y="1123406"/>
                </a:moveTo>
                <a:cubicBezTo>
                  <a:pt x="620919" y="1112520"/>
                  <a:pt x="479901" y="1125568"/>
                  <a:pt x="387965" y="1097280"/>
                </a:cubicBezTo>
                <a:cubicBezTo>
                  <a:pt x="349601" y="1085476"/>
                  <a:pt x="334445" y="995652"/>
                  <a:pt x="309588" y="966652"/>
                </a:cubicBezTo>
                <a:cubicBezTo>
                  <a:pt x="300743" y="956333"/>
                  <a:pt x="235094" y="911928"/>
                  <a:pt x="218148" y="901337"/>
                </a:cubicBezTo>
                <a:cubicBezTo>
                  <a:pt x="196618" y="887881"/>
                  <a:pt x="174364" y="875605"/>
                  <a:pt x="152834" y="862149"/>
                </a:cubicBezTo>
                <a:cubicBezTo>
                  <a:pt x="139521" y="853828"/>
                  <a:pt x="127687" y="843044"/>
                  <a:pt x="113645" y="836023"/>
                </a:cubicBezTo>
                <a:cubicBezTo>
                  <a:pt x="101329" y="829865"/>
                  <a:pt x="87520" y="827314"/>
                  <a:pt x="74457" y="822960"/>
                </a:cubicBezTo>
                <a:cubicBezTo>
                  <a:pt x="65437" y="813940"/>
                  <a:pt x="10442" y="764071"/>
                  <a:pt x="9143" y="744583"/>
                </a:cubicBezTo>
                <a:cubicBezTo>
                  <a:pt x="0" y="607446"/>
                  <a:pt x="160" y="620897"/>
                  <a:pt x="48331" y="548640"/>
                </a:cubicBezTo>
                <a:cubicBezTo>
                  <a:pt x="52685" y="531223"/>
                  <a:pt x="61394" y="514342"/>
                  <a:pt x="61394" y="496389"/>
                </a:cubicBezTo>
                <a:cubicBezTo>
                  <a:pt x="61394" y="386825"/>
                  <a:pt x="14037" y="468643"/>
                  <a:pt x="61394" y="326572"/>
                </a:cubicBezTo>
                <a:cubicBezTo>
                  <a:pt x="75282" y="284907"/>
                  <a:pt x="107504" y="269706"/>
                  <a:pt x="139771" y="248195"/>
                </a:cubicBezTo>
                <a:cubicBezTo>
                  <a:pt x="252735" y="258464"/>
                  <a:pt x="286441" y="277434"/>
                  <a:pt x="387965" y="235132"/>
                </a:cubicBezTo>
                <a:cubicBezTo>
                  <a:pt x="408062" y="226758"/>
                  <a:pt x="421755" y="207482"/>
                  <a:pt x="440217" y="195943"/>
                </a:cubicBezTo>
                <a:cubicBezTo>
                  <a:pt x="456730" y="185622"/>
                  <a:pt x="475955" y="180138"/>
                  <a:pt x="492468" y="169817"/>
                </a:cubicBezTo>
                <a:cubicBezTo>
                  <a:pt x="510930" y="158278"/>
                  <a:pt x="526258" y="142168"/>
                  <a:pt x="544720" y="130629"/>
                </a:cubicBezTo>
                <a:cubicBezTo>
                  <a:pt x="581618" y="107568"/>
                  <a:pt x="598063" y="104139"/>
                  <a:pt x="636160" y="91440"/>
                </a:cubicBezTo>
                <a:cubicBezTo>
                  <a:pt x="662286" y="95794"/>
                  <a:pt x="691659" y="91157"/>
                  <a:pt x="714537" y="104503"/>
                </a:cubicBezTo>
                <a:cubicBezTo>
                  <a:pt x="908748" y="217793"/>
                  <a:pt x="686858" y="165204"/>
                  <a:pt x="871291" y="195943"/>
                </a:cubicBezTo>
                <a:cubicBezTo>
                  <a:pt x="888708" y="191589"/>
                  <a:pt x="907041" y="189952"/>
                  <a:pt x="923543" y="182880"/>
                </a:cubicBezTo>
                <a:cubicBezTo>
                  <a:pt x="937973" y="176696"/>
                  <a:pt x="949100" y="164544"/>
                  <a:pt x="962731" y="156755"/>
                </a:cubicBezTo>
                <a:cubicBezTo>
                  <a:pt x="979638" y="147094"/>
                  <a:pt x="997084" y="138300"/>
                  <a:pt x="1014983" y="130629"/>
                </a:cubicBezTo>
                <a:cubicBezTo>
                  <a:pt x="1041221" y="119384"/>
                  <a:pt x="1079905" y="111132"/>
                  <a:pt x="1106423" y="104503"/>
                </a:cubicBezTo>
                <a:cubicBezTo>
                  <a:pt x="1132549" y="87086"/>
                  <a:pt x="1157352" y="67501"/>
                  <a:pt x="1184800" y="52252"/>
                </a:cubicBezTo>
                <a:cubicBezTo>
                  <a:pt x="1196837" y="45565"/>
                  <a:pt x="1211095" y="44024"/>
                  <a:pt x="1223988" y="39189"/>
                </a:cubicBezTo>
                <a:cubicBezTo>
                  <a:pt x="1322367" y="2297"/>
                  <a:pt x="1254002" y="21888"/>
                  <a:pt x="1341554" y="0"/>
                </a:cubicBezTo>
                <a:cubicBezTo>
                  <a:pt x="1376388" y="4354"/>
                  <a:pt x="1413065" y="1066"/>
                  <a:pt x="1446057" y="13063"/>
                </a:cubicBezTo>
                <a:cubicBezTo>
                  <a:pt x="1496452" y="31389"/>
                  <a:pt x="1482211" y="66943"/>
                  <a:pt x="1498308" y="104503"/>
                </a:cubicBezTo>
                <a:cubicBezTo>
                  <a:pt x="1504493" y="118933"/>
                  <a:pt x="1518058" y="129345"/>
                  <a:pt x="1524434" y="143692"/>
                </a:cubicBezTo>
                <a:cubicBezTo>
                  <a:pt x="1535619" y="168857"/>
                  <a:pt x="1541851" y="195943"/>
                  <a:pt x="1550560" y="222069"/>
                </a:cubicBezTo>
                <a:cubicBezTo>
                  <a:pt x="1554914" y="235132"/>
                  <a:pt x="1555985" y="249800"/>
                  <a:pt x="1563623" y="261257"/>
                </a:cubicBezTo>
                <a:cubicBezTo>
                  <a:pt x="1572331" y="274320"/>
                  <a:pt x="1582727" y="286404"/>
                  <a:pt x="1589748" y="300446"/>
                </a:cubicBezTo>
                <a:cubicBezTo>
                  <a:pt x="1595906" y="312762"/>
                  <a:pt x="1593074" y="329898"/>
                  <a:pt x="1602811" y="339635"/>
                </a:cubicBezTo>
                <a:cubicBezTo>
                  <a:pt x="1616581" y="353404"/>
                  <a:pt x="1637164" y="358089"/>
                  <a:pt x="1655063" y="365760"/>
                </a:cubicBezTo>
                <a:cubicBezTo>
                  <a:pt x="1688460" y="380073"/>
                  <a:pt x="1724050" y="385429"/>
                  <a:pt x="1759565" y="391886"/>
                </a:cubicBezTo>
                <a:cubicBezTo>
                  <a:pt x="1785624" y="396624"/>
                  <a:pt x="1811817" y="400595"/>
                  <a:pt x="1837943" y="404949"/>
                </a:cubicBezTo>
                <a:cubicBezTo>
                  <a:pt x="1846651" y="422366"/>
                  <a:pt x="1861179" y="437943"/>
                  <a:pt x="1864068" y="457200"/>
                </a:cubicBezTo>
                <a:cubicBezTo>
                  <a:pt x="1874423" y="526232"/>
                  <a:pt x="1859366" y="598700"/>
                  <a:pt x="1877131" y="666206"/>
                </a:cubicBezTo>
                <a:cubicBezTo>
                  <a:pt x="1878855" y="672757"/>
                  <a:pt x="1956760" y="723646"/>
                  <a:pt x="1968571" y="731520"/>
                </a:cubicBezTo>
                <a:cubicBezTo>
                  <a:pt x="2010020" y="793693"/>
                  <a:pt x="2021208" y="792510"/>
                  <a:pt x="1981634" y="901337"/>
                </a:cubicBezTo>
                <a:cubicBezTo>
                  <a:pt x="1976928" y="914278"/>
                  <a:pt x="1955508" y="910046"/>
                  <a:pt x="1942445" y="914400"/>
                </a:cubicBezTo>
                <a:cubicBezTo>
                  <a:pt x="1876174" y="908877"/>
                  <a:pt x="1710948" y="886010"/>
                  <a:pt x="1642000" y="914400"/>
                </a:cubicBezTo>
                <a:cubicBezTo>
                  <a:pt x="1607836" y="928468"/>
                  <a:pt x="1563623" y="992777"/>
                  <a:pt x="1563623" y="992777"/>
                </a:cubicBezTo>
                <a:cubicBezTo>
                  <a:pt x="1539539" y="1089113"/>
                  <a:pt x="1565420" y="1001646"/>
                  <a:pt x="1524434" y="1097280"/>
                </a:cubicBezTo>
                <a:cubicBezTo>
                  <a:pt x="1519010" y="1109936"/>
                  <a:pt x="1520186" y="1125891"/>
                  <a:pt x="1511371" y="1136469"/>
                </a:cubicBezTo>
                <a:cubicBezTo>
                  <a:pt x="1480955" y="1172969"/>
                  <a:pt x="1458997" y="1175698"/>
                  <a:pt x="1419931" y="1188720"/>
                </a:cubicBezTo>
                <a:cubicBezTo>
                  <a:pt x="1376388" y="1184366"/>
                  <a:pt x="1330817" y="1189495"/>
                  <a:pt x="1289303" y="1175657"/>
                </a:cubicBezTo>
                <a:cubicBezTo>
                  <a:pt x="1181572" y="1139747"/>
                  <a:pt x="1266076" y="1119905"/>
                  <a:pt x="1184800" y="1110343"/>
                </a:cubicBezTo>
                <a:cubicBezTo>
                  <a:pt x="1124103" y="1103202"/>
                  <a:pt x="1062880" y="1101634"/>
                  <a:pt x="1001920" y="1097280"/>
                </a:cubicBezTo>
                <a:cubicBezTo>
                  <a:pt x="983438" y="1091119"/>
                  <a:pt x="926885" y="1071155"/>
                  <a:pt x="910480" y="1071155"/>
                </a:cubicBezTo>
                <a:cubicBezTo>
                  <a:pt x="888277" y="1071155"/>
                  <a:pt x="866937" y="1079863"/>
                  <a:pt x="845165" y="1084217"/>
                </a:cubicBezTo>
                <a:cubicBezTo>
                  <a:pt x="821624" y="1107758"/>
                  <a:pt x="798616" y="1135891"/>
                  <a:pt x="766788" y="1149532"/>
                </a:cubicBezTo>
                <a:cubicBezTo>
                  <a:pt x="750287" y="1156604"/>
                  <a:pt x="731954" y="1158241"/>
                  <a:pt x="714537" y="1162595"/>
                </a:cubicBezTo>
                <a:cubicBezTo>
                  <a:pt x="669506" y="1102554"/>
                  <a:pt x="729777" y="1134292"/>
                  <a:pt x="675348" y="1123406"/>
                </a:cubicBezTo>
                <a:close/>
              </a:path>
            </a:pathLst>
          </a:custGeom>
          <a:solidFill>
            <a:schemeClr val="bg2"/>
          </a:solidFill>
          <a:ln>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6628" name="Picture 4" descr="http://cdn.evbuc.com/images/963170/32602985457/1/logo.jpg"/>
          <p:cNvPicPr>
            <a:picLocks noChangeAspect="1" noChangeArrowheads="1"/>
          </p:cNvPicPr>
          <p:nvPr/>
        </p:nvPicPr>
        <p:blipFill>
          <a:blip r:embed="rId3"/>
          <a:srcRect/>
          <a:stretch>
            <a:fillRect/>
          </a:stretch>
        </p:blipFill>
        <p:spPr bwMode="auto">
          <a:xfrm>
            <a:off x="241230" y="1238253"/>
            <a:ext cx="1345474" cy="967967"/>
          </a:xfrm>
          <a:prstGeom prst="rect">
            <a:avLst/>
          </a:prstGeom>
          <a:noFill/>
        </p:spPr>
      </p:pic>
      <p:pic>
        <p:nvPicPr>
          <p:cNvPr id="20" name="Picture 4" descr="http://cdn.evbuc.com/images/963170/32602985457/1/logo.jpg"/>
          <p:cNvPicPr>
            <a:picLocks noChangeAspect="1" noChangeArrowheads="1"/>
          </p:cNvPicPr>
          <p:nvPr/>
        </p:nvPicPr>
        <p:blipFill>
          <a:blip r:embed="rId3"/>
          <a:srcRect/>
          <a:stretch>
            <a:fillRect/>
          </a:stretch>
        </p:blipFill>
        <p:spPr bwMode="auto">
          <a:xfrm>
            <a:off x="579097" y="4495407"/>
            <a:ext cx="1345474" cy="967967"/>
          </a:xfrm>
          <a:prstGeom prst="rect">
            <a:avLst/>
          </a:prstGeom>
          <a:noFill/>
        </p:spPr>
      </p:pic>
      <p:pic>
        <p:nvPicPr>
          <p:cNvPr id="21" name="Picture 4" descr="http://cdn.evbuc.com/images/963170/32602985457/1/logo.jpg"/>
          <p:cNvPicPr>
            <a:picLocks noChangeAspect="1" noChangeArrowheads="1"/>
          </p:cNvPicPr>
          <p:nvPr/>
        </p:nvPicPr>
        <p:blipFill>
          <a:blip r:embed="rId3"/>
          <a:srcRect/>
          <a:stretch>
            <a:fillRect/>
          </a:stretch>
        </p:blipFill>
        <p:spPr bwMode="auto">
          <a:xfrm>
            <a:off x="5207726" y="0"/>
            <a:ext cx="1345474" cy="967967"/>
          </a:xfrm>
          <a:prstGeom prst="rect">
            <a:avLst/>
          </a:prstGeom>
          <a:noFill/>
        </p:spPr>
      </p:pic>
      <p:pic>
        <p:nvPicPr>
          <p:cNvPr id="22" name="Picture 4" descr="http://cdn.evbuc.com/images/963170/32602985457/1/logo.jpg"/>
          <p:cNvPicPr>
            <a:picLocks noChangeAspect="1" noChangeArrowheads="1"/>
          </p:cNvPicPr>
          <p:nvPr/>
        </p:nvPicPr>
        <p:blipFill>
          <a:blip r:embed="rId3"/>
          <a:srcRect/>
          <a:stretch>
            <a:fillRect/>
          </a:stretch>
        </p:blipFill>
        <p:spPr bwMode="auto">
          <a:xfrm>
            <a:off x="7798526" y="1410905"/>
            <a:ext cx="1345474" cy="967967"/>
          </a:xfrm>
          <a:prstGeom prst="rect">
            <a:avLst/>
          </a:prstGeom>
          <a:noFill/>
        </p:spPr>
      </p:pic>
      <p:pic>
        <p:nvPicPr>
          <p:cNvPr id="23" name="Picture 4" descr="http://cdn.evbuc.com/images/963170/32602985457/1/logo.jpg"/>
          <p:cNvPicPr>
            <a:picLocks noChangeAspect="1" noChangeArrowheads="1"/>
          </p:cNvPicPr>
          <p:nvPr/>
        </p:nvPicPr>
        <p:blipFill>
          <a:blip r:embed="rId3"/>
          <a:srcRect/>
          <a:stretch>
            <a:fillRect/>
          </a:stretch>
        </p:blipFill>
        <p:spPr bwMode="auto">
          <a:xfrm>
            <a:off x="7188493" y="4840711"/>
            <a:ext cx="1345474" cy="967967"/>
          </a:xfrm>
          <a:prstGeom prst="rect">
            <a:avLst/>
          </a:prstGeom>
          <a:noFill/>
        </p:spPr>
      </p:pic>
      <p:sp>
        <p:nvSpPr>
          <p:cNvPr id="24" name="TextBox 23"/>
          <p:cNvSpPr txBox="1"/>
          <p:nvPr/>
        </p:nvSpPr>
        <p:spPr>
          <a:xfrm>
            <a:off x="3189502" y="305284"/>
            <a:ext cx="1710824" cy="369332"/>
          </a:xfrm>
          <a:prstGeom prst="rect">
            <a:avLst/>
          </a:prstGeom>
          <a:noFill/>
        </p:spPr>
        <p:txBody>
          <a:bodyPr wrap="square" rtlCol="0">
            <a:spAutoFit/>
          </a:bodyPr>
          <a:lstStyle/>
          <a:p>
            <a:r>
              <a:rPr lang="en-US" b="1" dirty="0" smtClean="0">
                <a:solidFill>
                  <a:srgbClr val="FF0000"/>
                </a:solidFill>
                <a:latin typeface="Comic Sans MS" pitchFamily="66" charset="0"/>
              </a:rPr>
              <a:t>TEAM RED </a:t>
            </a:r>
            <a:endParaRPr lang="en-US" b="1" dirty="0">
              <a:solidFill>
                <a:srgbClr val="FF0000"/>
              </a:solidFill>
              <a:latin typeface="Comic Sans MS" pitchFamily="66" charset="0"/>
            </a:endParaRPr>
          </a:p>
        </p:txBody>
      </p:sp>
      <p:sp>
        <p:nvSpPr>
          <p:cNvPr id="25" name="TextBox 24"/>
          <p:cNvSpPr txBox="1"/>
          <p:nvPr/>
        </p:nvSpPr>
        <p:spPr>
          <a:xfrm>
            <a:off x="6019800" y="1836888"/>
            <a:ext cx="2494186" cy="369332"/>
          </a:xfrm>
          <a:prstGeom prst="rect">
            <a:avLst/>
          </a:prstGeom>
          <a:noFill/>
        </p:spPr>
        <p:txBody>
          <a:bodyPr wrap="square" rtlCol="0">
            <a:spAutoFit/>
          </a:bodyPr>
          <a:lstStyle/>
          <a:p>
            <a:r>
              <a:rPr lang="en-US" b="1" dirty="0" smtClean="0">
                <a:solidFill>
                  <a:srgbClr val="FFFF00"/>
                </a:solidFill>
                <a:latin typeface="Comic Sans MS" pitchFamily="66" charset="0"/>
              </a:rPr>
              <a:t>TEAM YELLOW </a:t>
            </a:r>
            <a:endParaRPr lang="en-US" b="1" dirty="0">
              <a:solidFill>
                <a:srgbClr val="FFFF00"/>
              </a:solidFill>
              <a:latin typeface="Comic Sans MS" pitchFamily="66" charset="0"/>
            </a:endParaRPr>
          </a:p>
        </p:txBody>
      </p:sp>
      <p:sp>
        <p:nvSpPr>
          <p:cNvPr id="26" name="TextBox 25"/>
          <p:cNvSpPr txBox="1"/>
          <p:nvPr/>
        </p:nvSpPr>
        <p:spPr>
          <a:xfrm>
            <a:off x="7059334" y="4567266"/>
            <a:ext cx="2084666" cy="369332"/>
          </a:xfrm>
          <a:prstGeom prst="rect">
            <a:avLst/>
          </a:prstGeom>
          <a:noFill/>
        </p:spPr>
        <p:txBody>
          <a:bodyPr wrap="square" rtlCol="0">
            <a:spAutoFit/>
          </a:bodyPr>
          <a:lstStyle/>
          <a:p>
            <a:r>
              <a:rPr lang="en-US" b="1" dirty="0" smtClean="0">
                <a:solidFill>
                  <a:srgbClr val="00B050"/>
                </a:solidFill>
                <a:latin typeface="Comic Sans MS" pitchFamily="66" charset="0"/>
              </a:rPr>
              <a:t>TEAM GREEN </a:t>
            </a:r>
            <a:endParaRPr lang="en-US" b="1" dirty="0">
              <a:solidFill>
                <a:srgbClr val="00B050"/>
              </a:solidFill>
              <a:latin typeface="Comic Sans MS" pitchFamily="66" charset="0"/>
            </a:endParaRPr>
          </a:p>
        </p:txBody>
      </p:sp>
      <p:sp>
        <p:nvSpPr>
          <p:cNvPr id="28" name="TextBox 27"/>
          <p:cNvSpPr txBox="1"/>
          <p:nvPr/>
        </p:nvSpPr>
        <p:spPr>
          <a:xfrm>
            <a:off x="1283563" y="3999670"/>
            <a:ext cx="2084666" cy="369332"/>
          </a:xfrm>
          <a:prstGeom prst="rect">
            <a:avLst/>
          </a:prstGeom>
          <a:noFill/>
        </p:spPr>
        <p:txBody>
          <a:bodyPr wrap="square" rtlCol="0">
            <a:spAutoFit/>
          </a:bodyPr>
          <a:lstStyle/>
          <a:p>
            <a:r>
              <a:rPr lang="en-US" b="1" dirty="0" smtClean="0">
                <a:solidFill>
                  <a:srgbClr val="0070C0"/>
                </a:solidFill>
                <a:latin typeface="Comic Sans MS" pitchFamily="66" charset="0"/>
              </a:rPr>
              <a:t>TEAM BLUE </a:t>
            </a:r>
            <a:endParaRPr lang="en-US" b="1" dirty="0">
              <a:solidFill>
                <a:srgbClr val="0070C0"/>
              </a:solidFill>
              <a:latin typeface="Comic Sans MS" pitchFamily="66" charset="0"/>
            </a:endParaRPr>
          </a:p>
        </p:txBody>
      </p:sp>
      <p:sp>
        <p:nvSpPr>
          <p:cNvPr id="29" name="TextBox 28"/>
          <p:cNvSpPr txBox="1"/>
          <p:nvPr/>
        </p:nvSpPr>
        <p:spPr>
          <a:xfrm rot="1810348">
            <a:off x="1667284" y="1961460"/>
            <a:ext cx="2084666" cy="369332"/>
          </a:xfrm>
          <a:prstGeom prst="rect">
            <a:avLst/>
          </a:prstGeom>
          <a:noFill/>
        </p:spPr>
        <p:txBody>
          <a:bodyPr wrap="square" rtlCol="0">
            <a:spAutoFit/>
          </a:bodyPr>
          <a:lstStyle/>
          <a:p>
            <a:r>
              <a:rPr lang="en-US" b="1" dirty="0" smtClean="0">
                <a:latin typeface="Comic Sans MS" pitchFamily="66" charset="0"/>
              </a:rPr>
              <a:t>TEAM BLACK </a:t>
            </a:r>
            <a:endParaRPr lang="en-US" b="1" dirty="0">
              <a:latin typeface="Comic Sans MS" pitchFamily="66" charset="0"/>
            </a:endParaRPr>
          </a:p>
        </p:txBody>
      </p:sp>
      <p:sp>
        <p:nvSpPr>
          <p:cNvPr id="31" name="TextBox 30"/>
          <p:cNvSpPr txBox="1"/>
          <p:nvPr/>
        </p:nvSpPr>
        <p:spPr>
          <a:xfrm>
            <a:off x="3945779" y="913558"/>
            <a:ext cx="1710824" cy="923330"/>
          </a:xfrm>
          <a:prstGeom prst="rect">
            <a:avLst/>
          </a:prstGeom>
          <a:noFill/>
        </p:spPr>
        <p:txBody>
          <a:bodyPr wrap="square" rtlCol="0">
            <a:spAutoFit/>
          </a:bodyPr>
          <a:lstStyle/>
          <a:p>
            <a:r>
              <a:rPr lang="en-US" b="1" dirty="0" smtClean="0">
                <a:solidFill>
                  <a:schemeClr val="bg1"/>
                </a:solidFill>
                <a:latin typeface="Comic Sans MS" pitchFamily="66" charset="0"/>
              </a:rPr>
              <a:t>red conductive dough</a:t>
            </a:r>
            <a:endParaRPr lang="en-US" b="1" dirty="0">
              <a:solidFill>
                <a:schemeClr val="bg1"/>
              </a:solidFill>
              <a:latin typeface="Comic Sans MS" pitchFamily="66" charset="0"/>
            </a:endParaRPr>
          </a:p>
        </p:txBody>
      </p:sp>
      <p:sp>
        <p:nvSpPr>
          <p:cNvPr id="32" name="TextBox 31"/>
          <p:cNvSpPr txBox="1"/>
          <p:nvPr/>
        </p:nvSpPr>
        <p:spPr>
          <a:xfrm>
            <a:off x="6365339" y="2367990"/>
            <a:ext cx="1710824" cy="923330"/>
          </a:xfrm>
          <a:prstGeom prst="rect">
            <a:avLst/>
          </a:prstGeom>
          <a:noFill/>
        </p:spPr>
        <p:txBody>
          <a:bodyPr wrap="square" rtlCol="0">
            <a:spAutoFit/>
          </a:bodyPr>
          <a:lstStyle/>
          <a:p>
            <a:r>
              <a:rPr lang="en-US" b="1" dirty="0" smtClean="0">
                <a:latin typeface="Comic Sans MS" pitchFamily="66" charset="0"/>
              </a:rPr>
              <a:t>Yellow</a:t>
            </a:r>
          </a:p>
          <a:p>
            <a:r>
              <a:rPr lang="en-US" b="1" dirty="0" smtClean="0">
                <a:latin typeface="Comic Sans MS" pitchFamily="66" charset="0"/>
              </a:rPr>
              <a:t>conductive dough</a:t>
            </a:r>
            <a:endParaRPr lang="en-US" b="1" dirty="0">
              <a:latin typeface="Comic Sans MS" pitchFamily="66" charset="0"/>
            </a:endParaRPr>
          </a:p>
        </p:txBody>
      </p:sp>
      <p:sp>
        <p:nvSpPr>
          <p:cNvPr id="34" name="TextBox 33"/>
          <p:cNvSpPr txBox="1"/>
          <p:nvPr/>
        </p:nvSpPr>
        <p:spPr>
          <a:xfrm>
            <a:off x="5477669" y="4474933"/>
            <a:ext cx="1710824" cy="923330"/>
          </a:xfrm>
          <a:prstGeom prst="rect">
            <a:avLst/>
          </a:prstGeom>
          <a:noFill/>
        </p:spPr>
        <p:txBody>
          <a:bodyPr wrap="square" rtlCol="0">
            <a:spAutoFit/>
          </a:bodyPr>
          <a:lstStyle/>
          <a:p>
            <a:r>
              <a:rPr lang="en-US" b="1" dirty="0" smtClean="0">
                <a:latin typeface="Comic Sans MS" pitchFamily="66" charset="0"/>
              </a:rPr>
              <a:t>green</a:t>
            </a:r>
          </a:p>
          <a:p>
            <a:r>
              <a:rPr lang="en-US" b="1" dirty="0" smtClean="0">
                <a:latin typeface="Comic Sans MS" pitchFamily="66" charset="0"/>
              </a:rPr>
              <a:t>conductive dough</a:t>
            </a:r>
            <a:endParaRPr lang="en-US" b="1" dirty="0">
              <a:latin typeface="Comic Sans MS" pitchFamily="66" charset="0"/>
            </a:endParaRPr>
          </a:p>
        </p:txBody>
      </p:sp>
      <p:sp>
        <p:nvSpPr>
          <p:cNvPr id="35" name="TextBox 34"/>
          <p:cNvSpPr txBox="1"/>
          <p:nvPr/>
        </p:nvSpPr>
        <p:spPr>
          <a:xfrm>
            <a:off x="2234955" y="4474933"/>
            <a:ext cx="1710824" cy="923330"/>
          </a:xfrm>
          <a:prstGeom prst="rect">
            <a:avLst/>
          </a:prstGeom>
          <a:noFill/>
        </p:spPr>
        <p:txBody>
          <a:bodyPr wrap="square" rtlCol="0">
            <a:spAutoFit/>
          </a:bodyPr>
          <a:lstStyle/>
          <a:p>
            <a:r>
              <a:rPr lang="en-US" b="1" dirty="0" smtClean="0">
                <a:solidFill>
                  <a:schemeClr val="bg1"/>
                </a:solidFill>
                <a:latin typeface="Comic Sans MS" pitchFamily="66" charset="0"/>
              </a:rPr>
              <a:t>blue</a:t>
            </a:r>
          </a:p>
          <a:p>
            <a:r>
              <a:rPr lang="en-US" b="1" dirty="0" smtClean="0">
                <a:solidFill>
                  <a:schemeClr val="bg1"/>
                </a:solidFill>
                <a:latin typeface="Comic Sans MS" pitchFamily="66" charset="0"/>
              </a:rPr>
              <a:t>conductive dough</a:t>
            </a:r>
            <a:endParaRPr lang="en-US" b="1" dirty="0">
              <a:solidFill>
                <a:schemeClr val="bg1"/>
              </a:solidFill>
              <a:latin typeface="Comic Sans MS" pitchFamily="66" charset="0"/>
            </a:endParaRPr>
          </a:p>
        </p:txBody>
      </p:sp>
      <p:sp>
        <p:nvSpPr>
          <p:cNvPr id="36" name="TextBox 35"/>
          <p:cNvSpPr txBox="1"/>
          <p:nvPr/>
        </p:nvSpPr>
        <p:spPr>
          <a:xfrm>
            <a:off x="1224351" y="2367990"/>
            <a:ext cx="1710824" cy="923330"/>
          </a:xfrm>
          <a:prstGeom prst="rect">
            <a:avLst/>
          </a:prstGeom>
          <a:noFill/>
        </p:spPr>
        <p:txBody>
          <a:bodyPr wrap="square" rtlCol="0">
            <a:spAutoFit/>
          </a:bodyPr>
          <a:lstStyle/>
          <a:p>
            <a:r>
              <a:rPr lang="en-US" b="1" dirty="0" smtClean="0">
                <a:solidFill>
                  <a:schemeClr val="bg1"/>
                </a:solidFill>
                <a:latin typeface="Comic Sans MS" pitchFamily="66" charset="0"/>
              </a:rPr>
              <a:t>black</a:t>
            </a:r>
          </a:p>
          <a:p>
            <a:r>
              <a:rPr lang="en-US" b="1" dirty="0" smtClean="0">
                <a:solidFill>
                  <a:schemeClr val="bg1"/>
                </a:solidFill>
                <a:latin typeface="Comic Sans MS" pitchFamily="66" charset="0"/>
              </a:rPr>
              <a:t>conductive dough</a:t>
            </a:r>
            <a:endParaRPr lang="en-US" b="1" dirty="0">
              <a:solidFill>
                <a:schemeClr val="bg1"/>
              </a:solidFill>
              <a:latin typeface="Comic Sans MS" pitchFamily="66" charset="0"/>
            </a:endParaRPr>
          </a:p>
        </p:txBody>
      </p:sp>
      <p:sp>
        <p:nvSpPr>
          <p:cNvPr id="37" name="TextBox 36"/>
          <p:cNvSpPr txBox="1"/>
          <p:nvPr/>
        </p:nvSpPr>
        <p:spPr>
          <a:xfrm>
            <a:off x="7188493" y="3572077"/>
            <a:ext cx="3513498" cy="369332"/>
          </a:xfrm>
          <a:prstGeom prst="rect">
            <a:avLst/>
          </a:prstGeom>
          <a:noFill/>
        </p:spPr>
        <p:txBody>
          <a:bodyPr wrap="square" rtlCol="0">
            <a:spAutoFit/>
          </a:bodyPr>
          <a:lstStyle/>
          <a:p>
            <a:r>
              <a:rPr lang="en-US" b="1" dirty="0" smtClean="0">
                <a:latin typeface="Comic Sans MS" pitchFamily="66" charset="0"/>
              </a:rPr>
              <a:t>insulating dough</a:t>
            </a:r>
            <a:endParaRPr lang="en-US" b="1" dirty="0">
              <a:latin typeface="Comic Sans MS" pitchFamily="66" charset="0"/>
            </a:endParaRPr>
          </a:p>
        </p:txBody>
      </p:sp>
      <p:sp>
        <p:nvSpPr>
          <p:cNvPr id="40" name="TextBox 39"/>
          <p:cNvSpPr txBox="1"/>
          <p:nvPr/>
        </p:nvSpPr>
        <p:spPr>
          <a:xfrm>
            <a:off x="3945779" y="2146127"/>
            <a:ext cx="2074021" cy="369332"/>
          </a:xfrm>
          <a:prstGeom prst="rect">
            <a:avLst/>
          </a:prstGeom>
          <a:noFill/>
        </p:spPr>
        <p:txBody>
          <a:bodyPr wrap="square" rtlCol="0">
            <a:spAutoFit/>
          </a:bodyPr>
          <a:lstStyle/>
          <a:p>
            <a:r>
              <a:rPr lang="en-US" b="1" dirty="0" smtClean="0">
                <a:latin typeface="Comic Sans MS" pitchFamily="66" charset="0"/>
              </a:rPr>
              <a:t>insulating dough</a:t>
            </a:r>
            <a:endParaRPr lang="en-US" b="1" dirty="0">
              <a:latin typeface="Comic Sans MS" pitchFamily="66" charset="0"/>
            </a:endParaRPr>
          </a:p>
        </p:txBody>
      </p:sp>
      <p:sp>
        <p:nvSpPr>
          <p:cNvPr id="41" name="TextBox 40"/>
          <p:cNvSpPr txBox="1"/>
          <p:nvPr/>
        </p:nvSpPr>
        <p:spPr>
          <a:xfrm>
            <a:off x="1715689" y="3462287"/>
            <a:ext cx="3513498" cy="369332"/>
          </a:xfrm>
          <a:prstGeom prst="rect">
            <a:avLst/>
          </a:prstGeom>
          <a:noFill/>
        </p:spPr>
        <p:txBody>
          <a:bodyPr wrap="square" rtlCol="0">
            <a:spAutoFit/>
          </a:bodyPr>
          <a:lstStyle/>
          <a:p>
            <a:r>
              <a:rPr lang="en-US" b="1" dirty="0" smtClean="0">
                <a:latin typeface="Comic Sans MS" pitchFamily="66" charset="0"/>
              </a:rPr>
              <a:t>insulating dough</a:t>
            </a:r>
            <a:endParaRPr lang="en-US" b="1" dirty="0">
              <a:latin typeface="Comic Sans MS" pitchFamily="66" charset="0"/>
            </a:endParaRPr>
          </a:p>
        </p:txBody>
      </p:sp>
      <p:sp>
        <p:nvSpPr>
          <p:cNvPr id="42" name="TextBox 41"/>
          <p:cNvSpPr txBox="1"/>
          <p:nvPr/>
        </p:nvSpPr>
        <p:spPr>
          <a:xfrm>
            <a:off x="5656603" y="5808678"/>
            <a:ext cx="3513498" cy="369332"/>
          </a:xfrm>
          <a:prstGeom prst="rect">
            <a:avLst/>
          </a:prstGeom>
          <a:noFill/>
        </p:spPr>
        <p:txBody>
          <a:bodyPr wrap="square" rtlCol="0">
            <a:spAutoFit/>
          </a:bodyPr>
          <a:lstStyle/>
          <a:p>
            <a:r>
              <a:rPr lang="en-US" b="1" dirty="0" smtClean="0">
                <a:latin typeface="Comic Sans MS" pitchFamily="66" charset="0"/>
              </a:rPr>
              <a:t>insulating dough</a:t>
            </a:r>
            <a:endParaRPr lang="en-US" b="1" dirty="0">
              <a:latin typeface="Comic Sans MS" pitchFamily="66" charset="0"/>
            </a:endParaRPr>
          </a:p>
        </p:txBody>
      </p:sp>
      <p:sp>
        <p:nvSpPr>
          <p:cNvPr id="43" name="TextBox 42"/>
          <p:cNvSpPr txBox="1"/>
          <p:nvPr/>
        </p:nvSpPr>
        <p:spPr>
          <a:xfrm>
            <a:off x="2851841" y="5727050"/>
            <a:ext cx="3513498" cy="369332"/>
          </a:xfrm>
          <a:prstGeom prst="rect">
            <a:avLst/>
          </a:prstGeom>
          <a:noFill/>
        </p:spPr>
        <p:txBody>
          <a:bodyPr wrap="square" rtlCol="0">
            <a:spAutoFit/>
          </a:bodyPr>
          <a:lstStyle/>
          <a:p>
            <a:r>
              <a:rPr lang="en-US" b="1" dirty="0" smtClean="0">
                <a:latin typeface="Comic Sans MS" pitchFamily="66" charset="0"/>
              </a:rPr>
              <a:t>insulating dough</a:t>
            </a:r>
            <a:endParaRPr lang="en-US" b="1" dirty="0">
              <a:latin typeface="Comic Sans MS" pitchFamily="66"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r"/>
            <a:fld id="{6C0001A9-357E-7541-840E-1F18FD9D64CA}" type="slidenum">
              <a:rPr lang="en-US" smtClean="0"/>
              <a:pPr algn="r"/>
              <a:t>13</a:t>
            </a:fld>
            <a:endParaRPr lang="en-US" dirty="0"/>
          </a:p>
        </p:txBody>
      </p:sp>
      <p:sp>
        <p:nvSpPr>
          <p:cNvPr id="5" name="Footer Placeholder 4"/>
          <p:cNvSpPr>
            <a:spLocks noGrp="1"/>
          </p:cNvSpPr>
          <p:nvPr>
            <p:ph type="ftr" sz="quarter" idx="11"/>
          </p:nvPr>
        </p:nvSpPr>
        <p:spPr/>
        <p:txBody>
          <a:bodyPr/>
          <a:lstStyle/>
          <a:p>
            <a:pPr algn="ctr"/>
            <a:endParaRPr lang="en-US" dirty="0"/>
          </a:p>
        </p:txBody>
      </p:sp>
      <p:sp>
        <p:nvSpPr>
          <p:cNvPr id="66566" name="AutoShape 6" descr="data:image/jpeg;base64,/9j/4AAQSkZJRgABAQAAAQABAAD/2wCEAAkGBxQTEhUUExQWFhUXGBsZFxgYFRgYGBoaHRgYGhgYIBcYHCggGBolHBUYITEhJSkrLi4uFx8zODMsNygtLisBCgoKDg0OFA8PFCwcFBwsLCwsLCwsLCwsLCw3LCwsLCwsLCwsNywsLCwsLDcsLCwsLCwsNywsNyw3LCw3LCwsN//AABEIALcBFAMBIgACEQEDEQH/xAAbAAACAwEBAQAAAAAAAAAAAAACAwABBAUGB//EADkQAAEDAwIDBgUDAwQCAwAAAAEAAhEDITFBUQQSYQVxgZGh8BMiscHRMkLhBhTxI1JicoLiM5Ky/8QAFwEBAQEBAAAAAAAAAAAAAAAAAAECA//EABsRAQEBAAIDAAAAAAAAAAAAAAABESExAlFh/9oADAMBAAIRAxEAPwD2zSjBSgjC6MHRsipjVLptKNjdIUUyo/m+UKB0ECFKToypTeeYwoH0gB4KHOFTXyZ1R82qingiFHiyqjc7IioomWR81vuhJju0UiyCNOygPqoqAQW5pBVKSo58ILr30ug+D57I2H+VcmZQUHb2Co30Vkboua0f5QDHohDY+0pgjqhI6IKYJvKAbI2uCpxugW7ojBtO6oMQucZQMzICW5x8USpyoqd0L2WRVCiaLboEBsFE5WCVRugBQBX8NQoAIURwVEHjexv6mpvEVPldvp47L0DHAgEQRuF4PtDgIdy1Wup1BrEE/ZwU4LtCrw5F5bvlp7xoumOUr3pcfVG0z1XL7M7apVYDjyu77ea7Hw4NlluBYJzZPaAAqePNE1oOVlVuNkdNGWjPoi5UUbWkWwo4oHPt6Km3F1A8sMAg+CpwiPVUxu2qj3e9EBTZUclA0hU03IQOGB9UQ5dRp6pLqiuZN0E5rpjW9UnmE+8I2PQEXK8fhLDrqOM5QFafqqmUtFRnGpQHIkyhLIQfEv6fVW10T5oCHeAEolXyyL+5VARn2UBcxi48VAz/AAhfGv8AhW16CiZIlMbbVKIFwnsA99yBDhCAhaSJSyzX0VABkiULohEX6JZJQW0qKSFEHi3161MfDqt/uaQ/a8RUb3EX8QSsf9oypJ4Z8nWjUgP7muNn/Ve2/tGuEOFpt08dF5/tz+npJdTBJzb9f/v9e9XcZs15Q0oMQWOBu02jp0XW7M7cq0LOl9P1b3dFjrcU6A2uOdosH/vbGknbYoaNc0nBzSHt0Oh6EaFa3Wcx9C4DtCnXbzMcDuNR4LWCMQvB06Yc74nDH4dQXLJ840I6Lv8AZPb/AMT/AE6o5Kg8Af5WbGpXeYbeCNwsLrI6p4ImPmBMqNHkwN1fNbvKS4iPd1GPsIv3qDU14g/VC5+gSfiQgbxHS3RA0ugXUbUByL2WY1xmbR3whp8QO+dVFdDayp7hqs76tgwd4P2RtIwcj8SiH0oyIKtz8Qk068jEbaKVLd6Ke49O9E2/TvSnSQLq6b7QcyggbN7yhNzb7qBxnw8VYmZEBAQbGcoSo/eVTrBARF7Z++t1HPBEdbXuPBDzeaJhAI/ygCBqOkIjbQzhCRcgGR3QVbjsqDpFCBByre2MEaH31QNpk4RD2m90MCCVbWxlWAgyuyrIsmPagL9NFQohRUaipAwuDcXn6oqbd1AxEW2UHN7X7Ap1r/peRHMNejh+76rwXbXZD+HOCJyMtPVp1HQ3HqvqQE4yl8TwzXtLajZB3+o2KaY+QcLxUHUe9F6fgeKFYAVACdHa+KR/UX9N/DlzLsPmO+MLl9nVDw72GqJovtzDRbl1nHsOCqPa4tLpYR8s5H5C3f3ECOW+8ohQa5oFiDcfkFKq0HAQfmb5O/lLFNfxLTGxGYQGoYtj7brGzhXOB5JkGINvM7dVv4LsoyHVCJ/2tM911lWerxPKJzt1my1cLRfyy4QHZg4sTreF0Rw4JEgWwicQd9lMHD4zgahY5geWyQW4yNzBsk0+zi+p+p1MNDbAmCby76Lvtp2n9QFkxtO8qjjcdTf8RsmBcgtkEXtJOv5TOFqksJIg5M2IIsT3WXSqkzgd0IXNkcpxMx1QZhzEE4aIzk6z3aJ1PiASASD733VVaJIsfMSI1tKS/s0EHmJ5txYD/wAceamDVw9TIMDaTiUXxCL6YXIpMeyQ64BiRrtbSNVtfXgcpDgRkFpUGsOi4OPPCoVJvnX1usNLiYsSB7/ytFSqDghFOJ38Ri6qo6QD6IalT5R1v/Mom1A6MRfF9EFmoZ2EYUn5om3VLY8NtFhugZVkzY2hBodYi/NvHvZWZlA1sG/qrFQ2hA18QAEoiDt7+iMARur5fx6+QCC2zrhNp3CKo2w0UaFUZy2LoDBWh2Cs7jlUJcwKLQ5nUKIFtKNp0U0sjY2+6gt4+yXUdGdk2NkBFwTfdBirtkXiMHuXl+N4ZlPma8E8O/OvIf8Ad3dV6jiRj6bLl9o0vlg4g5v4KdK5n9N13UXnhajuZoHPQf8A7mbT0XX46o5oDgRAI5gdRgj1Xk2UzTbr/p/61LcNmKjf+t8dQvV0v9UuGAeVwNzYjEeJnwW94ZdDg7RGImOmi3tCRQ4cNJdFzr07lqpM1JtFlFLdjKM2shIF9Uz4ci3eoFRHTVMYM7lUWmFYHqgp7YA1gT6qgyZ8yreZEbFFUGioWYiFTJi/cjLff3VtMde9BndSG1u5W2YuJ7rJrn9yEt2zj+e9Bze0OBLiC0gQbxmNhNkH9m4EgOB/7y3yMlud4wujUME93kqYRkmBnvP5Qc2jxADSHG4MEC9tbiybS4kQLi/p0Tq3Qga++vVJq0mhgBbz6Bws6YsC6Y5RZTDTKfEDmgjv+yZRIO/19Vmodn85Pwqg5mweR55rEbgDGMJfE1H07PaRtYQf/KYKitxqtEzPNpKOid/fuVg/uuaLX6prq9xgIOi1szew9lQAzN46oGVRotD3EkdNEFgyeiN6rZWqhZbKQ/6pzzCz1PVULDh1VpRIUQbGxZTkvlLou8feE+mFATuiVVcSBZNIiemUouifTogQaRIXN7RGmft0XUOJyudx1UC4EASg8nxxms2mD+ovacQQ6m6L94B8F67s7hy07d97WxoLR5LytCqz+7pktHK7mkn9ptBvjMT1K9hwDg5oviRpJGnoUnRW1m3uyNglBTEaIxlBbBJ8UTwo0woBrbCCgMaIiEMax3DqiaLX0KCjnv0VOdhR1zJVu+qCp/CW8be7pgbFyPPdBzaoKLcTrkoXOAxaPVG4+kylHfz+yolSprqgayTcwOpyrJF58LJHEOsN42xn8oG1XNba5N7xaDKyVBIyArLrRod0qsCW2GkfXXv+qqEfFexzXzBkAO/aRfMG+fqu66s2tTkgEOExp71C81xRaG3y24kyARgwdBskdmf1HRbTDeckif2EZJgRgZiBsoHcYxtOoWieWxicZFtxIR8HWkSTjQxPksPanFio5sCxa4TvaR6wsnC1Ta/8d6z5TGo9jQr8wz1FvDzW9jre/BcLsmtOlhiN13aYskKNzkQjBt9lQNttUDTOVUXAjcrIeqMznRLcNZQASFEQdGoCio0tIAVg+CXrlNYQVBIQuEIghqBAp+oxOFzuMAEzoJI08F03LFxzRBtIi6DydTh5qnlEu+GZGBLizBPQFer7Pc2IwWgAt1baMLg8NWDeIDXGAWGPlBmC2BsTmy7XB8Pmo6S7W8f5sqOjTqeOye3G+6QwXLiZ9/VMLj7woL5ohMcEoxaUcY7kDGui6Eun3qqqFC0ZQWBbOFRzAso1xVZwgst39+qAk2Og6KuaQVVzjXyQU7dA+pAHXO8K3D5RMX8Eqo6dcY9+SCnmDPTB93ukVpERk503TKxOZuOvp6pT6hP6pvbFh7lUJ54k76dUuxDm/MOUE98k6KU6ouHSReCLXGPeUqu0ZLy4GQDg2N7RG2VUL4uoKVOSGggABzwSXESYnJvE4sSvn3Ac4P6oBO/pOoXqe2Gmo40pkfutgybTk92BASKHZgZfQKxKJjzYybDpk2H/AOp8Cm0qomYMDS190gN5ncujbu1vGvQTHeT0WzhosAI7gseV5b8Zw7vAFugga7e8LvUB4fiFxuyqWGg9fHfuXZpm3vdRDC63uUrnse9E8gHw9ff1S3O8J92VA1HWidff2SQ64F0+owzPqkVqeuEC6ouohVoNQcMeScMEJVMSj5j5IDpOJsi5JOYt+UAwpBF8oFuEyEjiGZFjI9lauaSYtPokvYSb+aDyfadZ9IB0SA8GdAZuJ63b4r0HBcU2o0OIjmuCMFu/QiRPUIO1eFDwG3O41wbybFecY6rw1VzWte+lBLYu5gySNI3bae+Cg9jw9SxgmNvGfFMsB13/AIXI7L7Ta8cznAz+kgy09Jixj9pgj1W9jwYOZ270G6JA6flWga+fFTmOEBOfOVTn+Wm/d9VQOio+HsoKc5BzZn3/ACmOfYRndAG+ZQXWgYBG/vySQfC6OPP35pVYY94sUFsu0zYrI43EYHVaoNhB/AWSrPNECBoDfpplBKtSYIuDPp/lKrTAF4O2/wCPwie8YNtoGThK7RHyggu8Pz9lQtwnmnDQZzJtMQPDzCxdpdotAb8g5jqILjgCATblJJg7FK4uoG0/iwbGA0/KC6YuBPn/AMdJKX2Zw5qvLnxDcN2m+TnG6B3C8EWt+a7iZNr33jVYO1+NDBDczbqdXdw+q6XavFCmCBYkXP8AtH5OAvL15cZ3sBkAbdUtyEm0zsmjzEycCV6Hs6jn7XXJ7M4MxYTOTMRmO5eo4GnyiRMaH7LEarp8HRAu0D3/AJWmk4rJwLiBcLfSPRVkfJMydLfZZnuJHdfu6p70pljMWHkqAdpKVVqCegVueJnS/rhKImI8e5BA2b4UUqAiI26KINjAJgnx8FKbgJm/UJBfjr7unugRN5CA2OVl15Q0nCB4/wAFE2C7pogEnorLDkXCos1262RG9gfwgTUZ7+qz1+CGuD4ZsStwM+SXZByuG4Fg+UCGgjAABg2JtlMNch7+Yco/ZykHoNr2x1W59KO43QVKAMki+lto/CCF3ygam06iO7VNpPMDmEeugQGiAbXm9t9VjrHlbPzGXZG5vJKDpEeSHnIk3uVi4Wq5zQSTfEgg2OxiPFEztFpmRAE2Mg//AFQbHREjpbc/b+FTmFpiL7d/8JZcIR06knPfvZAFZxGvj3JLnxue6M79Eb6YMmf+o3Was4wJGMxmEF1m/KSQYtcX19Y+yVUc7pEyCBHmmtdLT347unvRZG1HC4sL5tbN/wAhUBVaeUuIsMAZMxEbpHxHCmXvn4bRzG8E3hsHEz7KzcdVDQ3mqWMwR1IkaXGkbhZaVB9Vx/2OMfuIgYJk/qiECQDWqudLi1xHK06AfzK7Tns4ela7ibDUn8DdEyg2g0kkG1zF9g0Beb4/jDUfe+kDTZn3O5T7T5FNq/FeS4kzcHQuGpG0Y/lPPDNnrsBju3T+GpQ0Z8vMbHK7HBUZY2G38Z/hZ7XpyuB4bYHmmxi2d/Bej4f/AONrZOs2yfYQUuHH7hI26rQxsH5vD/KDVwrbY/haI8ClUxAsmBVFONrpbyY6DRUakpNVxEklALsfNhKkN66Ki6SYPopUBJHvvQBVZJkPjoFS0MpiFEwG5wc6MW8wEYpwP5S2VRjl8SfRaHhpbI/Vb6XRBAqU1VNkNv3hC2tc9ffgoppG6jXdY+6VWf8A5Rh0j37lAThoifZLqSPfRMIERrugpzpHj7+iAziELpH3WidVRnDIH2SyHRfEyNv5K082oS3uNhoTPigE05EEn6eqVTZTHMZg62Jvv6JpbaNSl/CGAM56oMHFVXMmLgkzYknb1HqFp4Xim6kDvtpb8+SZV4fmE80ETcYE9DbQdVjbwl3OnlHKQBYNBDbmTMYzFkGivWtIkwLwAbTP3SXVdjJjX0n3qslfivhUG1alEm8cocHATPKHHrAkiYO68+3t15JgNBsXFxkEgYA/aPFUemHExghxkmJIkfLrFxBGAuZxParQ11mvdcBvPNy4CLbgyuIO0SQ5pqiD3B0WsCBzASBYHRThnsEFok9dPyUGvhOFe9zRVuBfl0E5xrm/UrvEtpMNwGi5J0HVcV3aTad3G50F3Ern8TWrVjzFpDWmwGARqTgu+iZ7N9Hdoca+q+GggftGCBq4/wDI7aDrg+A7KdeDFt79Fq4Ds0mDYG0Tm+e/vXW4XgbkHm2lS8rOGfgKDgRAsBrvrJyV3aDMnWdDdIpUi3A2WkEHS+lseKInLLrGANB3I7NMG+3soXWg+FlHUy+OUwdkDQ7u8FZeQMZHolfDIaMn6dFibWJtmCgY+rAMSgrVflt6ppcB1lLpUpBgX0UAt0Kbw7x49yBrLZuIscYulNI54Bi0nZUXWeQcAqIS07E+B+yiB73awY8tLnvT21BgHbPms/EMNgNcbTb1V0aNiTkXVZaOd2gGZn7eqa0RBNhKz0+JMiwA9U7iK0xItn7D6qNDY7WfTopzIQA4/MYGivhzB0jqoGtbbvHqgpuVut3IA+CgJ7tEU9NLIHmYdP2RGpMT79ygtnqhqOkWzKWTBtdNLBMBBRZMbqU2DXpjuUrviAAltsO/KoNjokQs9YnmvJByNMrQ0DOPf0uk1RAide9Bze1+FNSlytdytBBDCGuY7FnNIvGncuFxfYjA0k0m80W+HzN5szZ3M3TSF6qbeQ97IKtCHTHf0xMIPF0exnkEtpxtJafoVmq8BW5gJc0TBMCPMfleyNPmIEECcLS545oFmmInux5lNo8lwHYDWuk8xtk69wXd7P4BwgcwLc+GrVu4r5eW092PTRHRImNPWJQH8AAAxf8AynMq266+ByAl84/TFzgTYAa/wrqmNBhAVR84Hml8PxA5huLqmVQQTrqJUc2YKBnFvLjN4mUh77WPcmSeYg+9kmvA1wEBv4tzmcuDklYwCCL9UbGk3GBmAmt+VpxfVRUDflkm+mqY13KBefeFnLi1sgwdJg5vdW14LbzOcHc7dEQynrbvWKrUhxMQcLZ8WG29I8FnPDyZNvFBoocQALyPH1UVcv8AxnuKio0cSf02O4vaL/hQOsen01UUWmSybT1Tg+ZzHhrj6KKKKbw4Bi2cKcQdOvsz4K1FFHQEi5S6TLqKKAu/ceuqskRHT0UURQtMdVZMXKiiIFr7wdkNUSYFhp91FEU1kNGqS/5vlb37YUURAuMS0jp5IOMIBiTAt/PerUVCiwwDqAT3Rqqp0gRJzfrfdRRQE4N5YvJx78VdCwPRRRBTagkWx6Ia7yTbX39lSiBvDUC1vMdUpz4Bc09R9/uooqE06p1+uVTOHL565UUUVdInE4Pv0QfDcTE2bMTraZ8lFEQTptOD9lHDE2jQayqURTKVLIOwKK3KSLwc+sQVFERYqE3jKiiio//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6568" name="AutoShape 8" descr="data:image/jpeg;base64,/9j/4AAQSkZJRgABAQAAAQABAAD/2wCEAAkGBxQTEhUUExQWFhUXGBsZFxgYFRgYGBoaHRgYGhgYIBcYHCggGBolHBUYITEhJSkrLi4uFx8zODMsNygtLisBCgoKDg0OFA8PFCwcFBwsLCwsLCwsLCwsLCw3LCwsLCwsLCwsNywsLCwsLDcsLCwsLCwsNywsNyw3LCw3LCwsN//AABEIALcBFAMBIgACEQEDEQH/xAAbAAACAwEBAQAAAAAAAAAAAAACAwABBAUGB//EADkQAAEDAwIDBgUDAwQCAwAAAAEAAhEDITFBUQQSYQVxgZGh8BMiscHRMkLhBhTxI1JicoLiM5Ky/8QAFwEBAQEBAAAAAAAAAAAAAAAAAAECA//EABsRAQEBAAIDAAAAAAAAAAAAAAABESExAlFh/9oADAMBAAIRAxEAPwD2zSjBSgjC6MHRsipjVLptKNjdIUUyo/m+UKB0ECFKToypTeeYwoH0gB4KHOFTXyZ1R82qingiFHiyqjc7IioomWR81vuhJju0UiyCNOygPqoqAQW5pBVKSo58ILr30ug+D57I2H+VcmZQUHb2Co30Vkboua0f5QDHohDY+0pgjqhI6IKYJvKAbI2uCpxugW7ojBtO6oMQucZQMzICW5x8USpyoqd0L2WRVCiaLboEBsFE5WCVRugBQBX8NQoAIURwVEHjexv6mpvEVPldvp47L0DHAgEQRuF4PtDgIdy1Wup1BrEE/ZwU4LtCrw5F5bvlp7xoumOUr3pcfVG0z1XL7M7apVYDjyu77ea7Hw4NlluBYJzZPaAAqePNE1oOVlVuNkdNGWjPoi5UUbWkWwo4oHPt6Km3F1A8sMAg+CpwiPVUxu2qj3e9EBTZUclA0hU03IQOGB9UQ5dRp6pLqiuZN0E5rpjW9UnmE+8I2PQEXK8fhLDrqOM5QFafqqmUtFRnGpQHIkyhLIQfEv6fVW10T5oCHeAEolXyyL+5VARn2UBcxi48VAz/AAhfGv8AhW16CiZIlMbbVKIFwnsA99yBDhCAhaSJSyzX0VABkiULohEX6JZJQW0qKSFEHi3161MfDqt/uaQ/a8RUb3EX8QSsf9oypJ4Z8nWjUgP7muNn/Ve2/tGuEOFpt08dF5/tz+npJdTBJzb9f/v9e9XcZs15Q0oMQWOBu02jp0XW7M7cq0LOl9P1b3dFjrcU6A2uOdosH/vbGknbYoaNc0nBzSHt0Oh6EaFa3Wcx9C4DtCnXbzMcDuNR4LWCMQvB06Yc74nDH4dQXLJ840I6Lv8AZPb/AMT/AE6o5Kg8Af5WbGpXeYbeCNwsLrI6p4ImPmBMqNHkwN1fNbvKS4iPd1GPsIv3qDU14g/VC5+gSfiQgbxHS3RA0ugXUbUByL2WY1xmbR3whp8QO+dVFdDayp7hqs76tgwd4P2RtIwcj8SiH0oyIKtz8Qk068jEbaKVLd6Ke49O9E2/TvSnSQLq6b7QcyggbN7yhNzb7qBxnw8VYmZEBAQbGcoSo/eVTrBARF7Z++t1HPBEdbXuPBDzeaJhAI/ygCBqOkIjbQzhCRcgGR3QVbjsqDpFCBByre2MEaH31QNpk4RD2m90MCCVbWxlWAgyuyrIsmPagL9NFQohRUaipAwuDcXn6oqbd1AxEW2UHN7X7Ap1r/peRHMNejh+76rwXbXZD+HOCJyMtPVp1HQ3HqvqQE4yl8TwzXtLajZB3+o2KaY+QcLxUHUe9F6fgeKFYAVACdHa+KR/UX9N/DlzLsPmO+MLl9nVDw72GqJovtzDRbl1nHsOCqPa4tLpYR8s5H5C3f3ECOW+8ohQa5oFiDcfkFKq0HAQfmb5O/lLFNfxLTGxGYQGoYtj7brGzhXOB5JkGINvM7dVv4LsoyHVCJ/2tM911lWerxPKJzt1my1cLRfyy4QHZg4sTreF0Rw4JEgWwicQd9lMHD4zgahY5geWyQW4yNzBsk0+zi+p+p1MNDbAmCby76Lvtp2n9QFkxtO8qjjcdTf8RsmBcgtkEXtJOv5TOFqksJIg5M2IIsT3WXSqkzgd0IXNkcpxMx1QZhzEE4aIzk6z3aJ1PiASASD733VVaJIsfMSI1tKS/s0EHmJ5txYD/wAceamDVw9TIMDaTiUXxCL6YXIpMeyQ64BiRrtbSNVtfXgcpDgRkFpUGsOi4OPPCoVJvnX1usNLiYsSB7/ytFSqDghFOJ38Ri6qo6QD6IalT5R1v/Mom1A6MRfF9EFmoZ2EYUn5om3VLY8NtFhugZVkzY2hBodYi/NvHvZWZlA1sG/qrFQ2hA18QAEoiDt7+iMARur5fx6+QCC2zrhNp3CKo2w0UaFUZy2LoDBWh2Cs7jlUJcwKLQ5nUKIFtKNp0U0sjY2+6gt4+yXUdGdk2NkBFwTfdBirtkXiMHuXl+N4ZlPma8E8O/OvIf8Ad3dV6jiRj6bLl9o0vlg4g5v4KdK5n9N13UXnhajuZoHPQf8A7mbT0XX46o5oDgRAI5gdRgj1Xk2UzTbr/p/61LcNmKjf+t8dQvV0v9UuGAeVwNzYjEeJnwW94ZdDg7RGImOmi3tCRQ4cNJdFzr07lqpM1JtFlFLdjKM2shIF9Uz4ci3eoFRHTVMYM7lUWmFYHqgp7YA1gT6qgyZ8yreZEbFFUGioWYiFTJi/cjLff3VtMde9BndSG1u5W2YuJ7rJrn9yEt2zj+e9Bze0OBLiC0gQbxmNhNkH9m4EgOB/7y3yMlud4wujUME93kqYRkmBnvP5Qc2jxADSHG4MEC9tbiybS4kQLi/p0Tq3Qga++vVJq0mhgBbz6Bws6YsC6Y5RZTDTKfEDmgjv+yZRIO/19Vmodn85Pwqg5mweR55rEbgDGMJfE1H07PaRtYQf/KYKitxqtEzPNpKOid/fuVg/uuaLX6prq9xgIOi1szew9lQAzN46oGVRotD3EkdNEFgyeiN6rZWqhZbKQ/6pzzCz1PVULDh1VpRIUQbGxZTkvlLou8feE+mFATuiVVcSBZNIiemUouifTogQaRIXN7RGmft0XUOJyudx1UC4EASg8nxxms2mD+ovacQQ6m6L94B8F67s7hy07d97WxoLR5LytCqz+7pktHK7mkn9ptBvjMT1K9hwDg5oviRpJGnoUnRW1m3uyNglBTEaIxlBbBJ8UTwo0woBrbCCgMaIiEMax3DqiaLX0KCjnv0VOdhR1zJVu+qCp/CW8be7pgbFyPPdBzaoKLcTrkoXOAxaPVG4+kylHfz+yolSprqgayTcwOpyrJF58LJHEOsN42xn8oG1XNba5N7xaDKyVBIyArLrRod0qsCW2GkfXXv+qqEfFexzXzBkAO/aRfMG+fqu66s2tTkgEOExp71C81xRaG3y24kyARgwdBskdmf1HRbTDeckif2EZJgRgZiBsoHcYxtOoWieWxicZFtxIR8HWkSTjQxPksPanFio5sCxa4TvaR6wsnC1Ta/8d6z5TGo9jQr8wz1FvDzW9jre/BcLsmtOlhiN13aYskKNzkQjBt9lQNttUDTOVUXAjcrIeqMznRLcNZQASFEQdGoCio0tIAVg+CXrlNYQVBIQuEIghqBAp+oxOFzuMAEzoJI08F03LFxzRBtIi6DydTh5qnlEu+GZGBLizBPQFer7Pc2IwWgAt1baMLg8NWDeIDXGAWGPlBmC2BsTmy7XB8Pmo6S7W8f5sqOjTqeOye3G+6QwXLiZ9/VMLj7woL5ohMcEoxaUcY7kDGui6Eun3qqqFC0ZQWBbOFRzAso1xVZwgst39+qAk2Og6KuaQVVzjXyQU7dA+pAHXO8K3D5RMX8Eqo6dcY9+SCnmDPTB93ukVpERk503TKxOZuOvp6pT6hP6pvbFh7lUJ54k76dUuxDm/MOUE98k6KU6ouHSReCLXGPeUqu0ZLy4GQDg2N7RG2VUL4uoKVOSGggABzwSXESYnJvE4sSvn3Ac4P6oBO/pOoXqe2Gmo40pkfutgybTk92BASKHZgZfQKxKJjzYybDpk2H/AOp8Cm0qomYMDS190gN5ncujbu1vGvQTHeT0WzhosAI7gseV5b8Zw7vAFugga7e8LvUB4fiFxuyqWGg9fHfuXZpm3vdRDC63uUrnse9E8gHw9ff1S3O8J92VA1HWidff2SQ64F0+owzPqkVqeuEC6ouohVoNQcMeScMEJVMSj5j5IDpOJsi5JOYt+UAwpBF8oFuEyEjiGZFjI9lauaSYtPokvYSb+aDyfadZ9IB0SA8GdAZuJ63b4r0HBcU2o0OIjmuCMFu/QiRPUIO1eFDwG3O41wbybFecY6rw1VzWte+lBLYu5gySNI3bae+Cg9jw9SxgmNvGfFMsB13/AIXI7L7Ta8cznAz+kgy09Jixj9pgj1W9jwYOZ270G6JA6flWga+fFTmOEBOfOVTn+Wm/d9VQOio+HsoKc5BzZn3/ACmOfYRndAG+ZQXWgYBG/vySQfC6OPP35pVYY94sUFsu0zYrI43EYHVaoNhB/AWSrPNECBoDfpplBKtSYIuDPp/lKrTAF4O2/wCPwie8YNtoGThK7RHyggu8Pz9lQtwnmnDQZzJtMQPDzCxdpdotAb8g5jqILjgCATblJJg7FK4uoG0/iwbGA0/KC6YuBPn/AMdJKX2Zw5qvLnxDcN2m+TnG6B3C8EWt+a7iZNr33jVYO1+NDBDczbqdXdw+q6XavFCmCBYkXP8AtH5OAvL15cZ3sBkAbdUtyEm0zsmjzEycCV6Hs6jn7XXJ7M4MxYTOTMRmO5eo4GnyiRMaH7LEarp8HRAu0D3/AJWmk4rJwLiBcLfSPRVkfJMydLfZZnuJHdfu6p70pljMWHkqAdpKVVqCegVueJnS/rhKImI8e5BA2b4UUqAiI26KINjAJgnx8FKbgJm/UJBfjr7unugRN5CA2OVl15Q0nCB4/wAFE2C7pogEnorLDkXCos1262RG9gfwgTUZ7+qz1+CGuD4ZsStwM+SXZByuG4Fg+UCGgjAABg2JtlMNch7+Yco/ZykHoNr2x1W59KO43QVKAMki+lto/CCF3ygam06iO7VNpPMDmEeugQGiAbXm9t9VjrHlbPzGXZG5vJKDpEeSHnIk3uVi4Wq5zQSTfEgg2OxiPFEztFpmRAE2Mg//AFQbHREjpbc/b+FTmFpiL7d/8JZcIR06knPfvZAFZxGvj3JLnxue6M79Eb6YMmf+o3Was4wJGMxmEF1m/KSQYtcX19Y+yVUc7pEyCBHmmtdLT347unvRZG1HC4sL5tbN/wAhUBVaeUuIsMAZMxEbpHxHCmXvn4bRzG8E3hsHEz7KzcdVDQ3mqWMwR1IkaXGkbhZaVB9Vx/2OMfuIgYJk/qiECQDWqudLi1xHK06AfzK7Tns4ela7ibDUn8DdEyg2g0kkG1zF9g0Beb4/jDUfe+kDTZn3O5T7T5FNq/FeS4kzcHQuGpG0Y/lPPDNnrsBju3T+GpQ0Z8vMbHK7HBUZY2G38Z/hZ7XpyuB4bYHmmxi2d/Bej4f/AONrZOs2yfYQUuHH7hI26rQxsH5vD/KDVwrbY/haI8ClUxAsmBVFONrpbyY6DRUakpNVxEklALsfNhKkN66Ki6SYPopUBJHvvQBVZJkPjoFS0MpiFEwG5wc6MW8wEYpwP5S2VRjl8SfRaHhpbI/Vb6XRBAqU1VNkNv3hC2tc9ffgoppG6jXdY+6VWf8A5Rh0j37lAThoifZLqSPfRMIERrugpzpHj7+iAziELpH3WidVRnDIH2SyHRfEyNv5K082oS3uNhoTPigE05EEn6eqVTZTHMZg62Jvv6JpbaNSl/CGAM56oMHFVXMmLgkzYknb1HqFp4Xim6kDvtpb8+SZV4fmE80ETcYE9DbQdVjbwl3OnlHKQBYNBDbmTMYzFkGivWtIkwLwAbTP3SXVdjJjX0n3qslfivhUG1alEm8cocHATPKHHrAkiYO68+3t15JgNBsXFxkEgYA/aPFUemHExghxkmJIkfLrFxBGAuZxParQ11mvdcBvPNy4CLbgyuIO0SQ5pqiD3B0WsCBzASBYHRThnsEFok9dPyUGvhOFe9zRVuBfl0E5xrm/UrvEtpMNwGi5J0HVcV3aTad3G50F3Ern8TWrVjzFpDWmwGARqTgu+iZ7N9Hdoca+q+GggftGCBq4/wDI7aDrg+A7KdeDFt79Fq4Ds0mDYG0Tm+e/vXW4XgbkHm2lS8rOGfgKDgRAsBrvrJyV3aDMnWdDdIpUi3A2WkEHS+lseKInLLrGANB3I7NMG+3soXWg+FlHUy+OUwdkDQ7u8FZeQMZHolfDIaMn6dFibWJtmCgY+rAMSgrVflt6ppcB1lLpUpBgX0UAt0Kbw7x49yBrLZuIscYulNI54Bi0nZUXWeQcAqIS07E+B+yiB73awY8tLnvT21BgHbPms/EMNgNcbTb1V0aNiTkXVZaOd2gGZn7eqa0RBNhKz0+JMiwA9U7iK0xItn7D6qNDY7WfTopzIQA4/MYGivhzB0jqoGtbbvHqgpuVut3IA+CgJ7tEU9NLIHmYdP2RGpMT79ygtnqhqOkWzKWTBtdNLBMBBRZMbqU2DXpjuUrviAAltsO/KoNjokQs9YnmvJByNMrQ0DOPf0uk1RAide9Bze1+FNSlytdytBBDCGuY7FnNIvGncuFxfYjA0k0m80W+HzN5szZ3M3TSF6qbeQ97IKtCHTHf0xMIPF0exnkEtpxtJafoVmq8BW5gJc0TBMCPMfleyNPmIEECcLS545oFmmInux5lNo8lwHYDWuk8xtk69wXd7P4BwgcwLc+GrVu4r5eW092PTRHRImNPWJQH8AAAxf8AynMq266+ByAl84/TFzgTYAa/wrqmNBhAVR84Hml8PxA5huLqmVQQTrqJUc2YKBnFvLjN4mUh77WPcmSeYg+9kmvA1wEBv4tzmcuDklYwCCL9UbGk3GBmAmt+VpxfVRUDflkm+mqY13KBefeFnLi1sgwdJg5vdW14LbzOcHc7dEQynrbvWKrUhxMQcLZ8WG29I8FnPDyZNvFBoocQALyPH1UVcv8AxnuKio0cSf02O4vaL/hQOsen01UUWmSybT1Tg+ZzHhrj6KKKKbw4Bi2cKcQdOvsz4K1FFHQEi5S6TLqKKAu/ceuqskRHT0UURQtMdVZMXKiiIFr7wdkNUSYFhp91FEU1kNGqS/5vlb37YUURAuMS0jp5IOMIBiTAt/PerUVCiwwDqAT3Rqqp0gRJzfrfdRRQE4N5YvJx78VdCwPRRRBTagkWx6Ia7yTbX39lSiBvDUC1vMdUpz4Bc09R9/uooqE06p1+uVTOHL565UUUVdInE4Pv0QfDcTE2bMTraZ8lFEQTptOD9lHDE2jQayqURTKVLIOwKK3KSLwc+sQVFERYqE3jKiiio//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70" name="Picture 10" descr="http://i.telegraph.co.uk/multimedia/archive/02533/sugar_2533727b.jpg"/>
          <p:cNvPicPr>
            <a:picLocks noChangeAspect="1" noChangeArrowheads="1"/>
          </p:cNvPicPr>
          <p:nvPr/>
        </p:nvPicPr>
        <p:blipFill>
          <a:blip r:embed="rId3"/>
          <a:srcRect/>
          <a:stretch>
            <a:fillRect/>
          </a:stretch>
        </p:blipFill>
        <p:spPr bwMode="auto">
          <a:xfrm>
            <a:off x="6175375" y="3902549"/>
            <a:ext cx="2968625" cy="1857785"/>
          </a:xfrm>
          <a:prstGeom prst="rect">
            <a:avLst/>
          </a:prstGeom>
          <a:noFill/>
        </p:spPr>
      </p:pic>
      <p:pic>
        <p:nvPicPr>
          <p:cNvPr id="66572" name="Picture 12" descr="http://www.redorbit.com/media/uploads/2013/06/vegetable-oil-not-so-bad-shutterstock_117395275-617x416.jpg"/>
          <p:cNvPicPr>
            <a:picLocks noChangeAspect="1" noChangeArrowheads="1"/>
          </p:cNvPicPr>
          <p:nvPr/>
        </p:nvPicPr>
        <p:blipFill>
          <a:blip r:embed="rId4"/>
          <a:srcRect/>
          <a:stretch>
            <a:fillRect/>
          </a:stretch>
        </p:blipFill>
        <p:spPr bwMode="auto">
          <a:xfrm>
            <a:off x="6323129" y="1804158"/>
            <a:ext cx="2820871" cy="1901917"/>
          </a:xfrm>
          <a:prstGeom prst="rect">
            <a:avLst/>
          </a:prstGeom>
          <a:noFill/>
        </p:spPr>
      </p:pic>
      <p:pic>
        <p:nvPicPr>
          <p:cNvPr id="66576" name="Picture 16" descr="http://cf.ltkcdn.net/gluten/images/std/153938-425x281-brown-rice-flour.jpg"/>
          <p:cNvPicPr>
            <a:picLocks noChangeAspect="1" noChangeArrowheads="1"/>
          </p:cNvPicPr>
          <p:nvPr/>
        </p:nvPicPr>
        <p:blipFill>
          <a:blip r:embed="rId5"/>
          <a:srcRect/>
          <a:stretch>
            <a:fillRect/>
          </a:stretch>
        </p:blipFill>
        <p:spPr bwMode="auto">
          <a:xfrm>
            <a:off x="3092042" y="1417638"/>
            <a:ext cx="3461158" cy="2288437"/>
          </a:xfrm>
          <a:prstGeom prst="rect">
            <a:avLst/>
          </a:prstGeom>
          <a:noFill/>
        </p:spPr>
      </p:pic>
      <p:sp>
        <p:nvSpPr>
          <p:cNvPr id="16" name="Title 1"/>
          <p:cNvSpPr>
            <a:spLocks noGrp="1"/>
          </p:cNvSpPr>
          <p:nvPr>
            <p:ph type="title"/>
          </p:nvPr>
        </p:nvSpPr>
        <p:spPr>
          <a:xfrm>
            <a:off x="2681192" y="274638"/>
            <a:ext cx="6005609" cy="1143000"/>
          </a:xfrm>
        </p:spPr>
        <p:txBody>
          <a:bodyPr/>
          <a:lstStyle/>
          <a:p>
            <a:r>
              <a:rPr lang="en-US" sz="4000" b="1" dirty="0" smtClean="0"/>
              <a:t>Recipe for Insulating Dough</a:t>
            </a:r>
            <a:endParaRPr lang="en-US" sz="4000" b="1" dirty="0"/>
          </a:p>
        </p:txBody>
      </p:sp>
      <p:pic>
        <p:nvPicPr>
          <p:cNvPr id="66578" name="Picture 18" descr="http://content.costco.com/Images/Content/Product/131773b.jpg"/>
          <p:cNvPicPr>
            <a:picLocks noChangeAspect="1" noChangeArrowheads="1"/>
          </p:cNvPicPr>
          <p:nvPr/>
        </p:nvPicPr>
        <p:blipFill>
          <a:blip r:embed="rId6"/>
          <a:srcRect/>
          <a:stretch>
            <a:fillRect/>
          </a:stretch>
        </p:blipFill>
        <p:spPr bwMode="auto">
          <a:xfrm>
            <a:off x="3526880" y="3902549"/>
            <a:ext cx="2286091" cy="2286091"/>
          </a:xfrm>
          <a:prstGeom prst="rect">
            <a:avLst/>
          </a:prstGeom>
          <a:noFill/>
        </p:spPr>
      </p:pic>
      <p:sp>
        <p:nvSpPr>
          <p:cNvPr id="20" name="TextBox 19"/>
          <p:cNvSpPr txBox="1"/>
          <p:nvPr/>
        </p:nvSpPr>
        <p:spPr>
          <a:xfrm>
            <a:off x="4932881" y="3533217"/>
            <a:ext cx="1760179" cy="369332"/>
          </a:xfrm>
          <a:prstGeom prst="rect">
            <a:avLst/>
          </a:prstGeom>
          <a:noFill/>
        </p:spPr>
        <p:txBody>
          <a:bodyPr wrap="square" rtlCol="0">
            <a:spAutoFit/>
          </a:bodyPr>
          <a:lstStyle/>
          <a:p>
            <a:r>
              <a:rPr lang="en-US" dirty="0" smtClean="0">
                <a:latin typeface="Comic Sans MS" pitchFamily="66" charset="0"/>
              </a:rPr>
              <a:t>1 ½ cup flour</a:t>
            </a:r>
            <a:endParaRPr lang="en-US" dirty="0">
              <a:latin typeface="Comic Sans MS" pitchFamily="66" charset="0"/>
            </a:endParaRPr>
          </a:p>
        </p:txBody>
      </p:sp>
      <p:sp>
        <p:nvSpPr>
          <p:cNvPr id="21" name="TextBox 20"/>
          <p:cNvSpPr txBox="1"/>
          <p:nvPr/>
        </p:nvSpPr>
        <p:spPr>
          <a:xfrm>
            <a:off x="1759565" y="5542309"/>
            <a:ext cx="2220817" cy="646331"/>
          </a:xfrm>
          <a:prstGeom prst="rect">
            <a:avLst/>
          </a:prstGeom>
          <a:noFill/>
        </p:spPr>
        <p:txBody>
          <a:bodyPr wrap="square" rtlCol="0">
            <a:spAutoFit/>
          </a:bodyPr>
          <a:lstStyle/>
          <a:p>
            <a:pPr algn="ctr"/>
            <a:r>
              <a:rPr lang="en-US" dirty="0" smtClean="0">
                <a:latin typeface="Comic Sans MS" pitchFamily="66" charset="0"/>
              </a:rPr>
              <a:t>6 tbsp. distilled water</a:t>
            </a:r>
            <a:endParaRPr lang="en-US" dirty="0">
              <a:latin typeface="Comic Sans MS" pitchFamily="66" charset="0"/>
            </a:endParaRPr>
          </a:p>
        </p:txBody>
      </p:sp>
      <p:sp>
        <p:nvSpPr>
          <p:cNvPr id="22" name="TextBox 21"/>
          <p:cNvSpPr txBox="1"/>
          <p:nvPr/>
        </p:nvSpPr>
        <p:spPr>
          <a:xfrm>
            <a:off x="6926622" y="3706075"/>
            <a:ext cx="1760179" cy="646331"/>
          </a:xfrm>
          <a:prstGeom prst="rect">
            <a:avLst/>
          </a:prstGeom>
          <a:noFill/>
        </p:spPr>
        <p:txBody>
          <a:bodyPr wrap="square" rtlCol="0">
            <a:spAutoFit/>
          </a:bodyPr>
          <a:lstStyle/>
          <a:p>
            <a:pPr algn="ctr"/>
            <a:r>
              <a:rPr lang="en-US" dirty="0" smtClean="0">
                <a:latin typeface="Comic Sans MS" pitchFamily="66" charset="0"/>
              </a:rPr>
              <a:t>3 tbsp. vegetable oil</a:t>
            </a:r>
            <a:endParaRPr lang="en-US" dirty="0">
              <a:latin typeface="Comic Sans MS" pitchFamily="66" charset="0"/>
            </a:endParaRPr>
          </a:p>
        </p:txBody>
      </p:sp>
      <p:sp>
        <p:nvSpPr>
          <p:cNvPr id="23" name="TextBox 22"/>
          <p:cNvSpPr txBox="1"/>
          <p:nvPr/>
        </p:nvSpPr>
        <p:spPr>
          <a:xfrm>
            <a:off x="6553200" y="5575668"/>
            <a:ext cx="1760179" cy="369332"/>
          </a:xfrm>
          <a:prstGeom prst="rect">
            <a:avLst/>
          </a:prstGeom>
          <a:noFill/>
        </p:spPr>
        <p:txBody>
          <a:bodyPr wrap="square" rtlCol="0">
            <a:spAutoFit/>
          </a:bodyPr>
          <a:lstStyle/>
          <a:p>
            <a:r>
              <a:rPr lang="en-US" dirty="0" smtClean="0">
                <a:latin typeface="Comic Sans MS" pitchFamily="66" charset="0"/>
              </a:rPr>
              <a:t>½ cup sugar</a:t>
            </a:r>
            <a:endParaRPr lang="en-US" dirty="0">
              <a:latin typeface="Comic Sans MS" pitchFamily="66" charset="0"/>
            </a:endParaRPr>
          </a:p>
        </p:txBody>
      </p:sp>
      <p:pic>
        <p:nvPicPr>
          <p:cNvPr id="66580" name="Picture 20" descr="http://www.dollartree.com/assets/product_images/styles/large/110222.jpg"/>
          <p:cNvPicPr>
            <a:picLocks noChangeAspect="1" noChangeArrowheads="1"/>
          </p:cNvPicPr>
          <p:nvPr/>
        </p:nvPicPr>
        <p:blipFill>
          <a:blip r:embed="rId7"/>
          <a:srcRect/>
          <a:stretch>
            <a:fillRect/>
          </a:stretch>
        </p:blipFill>
        <p:spPr bwMode="auto">
          <a:xfrm>
            <a:off x="460375" y="1705824"/>
            <a:ext cx="2000250" cy="2000251"/>
          </a:xfrm>
          <a:prstGeom prst="rect">
            <a:avLst/>
          </a:prstGeom>
          <a:noFill/>
        </p:spPr>
      </p:pic>
      <p:sp>
        <p:nvSpPr>
          <p:cNvPr id="66582" name="AutoShape 22" descr="data:image/jpeg;base64,/9j/4AAQSkZJRgABAQAAAQABAAD/2wCEAAkGBxQHBhQSDhQVDxEVEw8QEhAOEA8YDxYSFBYXFhURExUYHCggGBolHRYXITEhJykrLy8uFx8zODMsNygtLisBCgoKDQwOFA8PFCwcFRkrLCwrKysrKys3KzcsLCw3KywrKywrKysrKysrNysrKysrKysrKysrKysrKysrKysrK//AABEIAOEA4QMBIgACEQEDEQH/xAAbAAEAAwEBAQEAAAAAAAAAAAAABQYHBAMCAf/EAEAQAQABAgMEBQgHBgcBAAAAAAABAgMEBREGEiExIkFRcZETMmGBobHB0QcUM0JSYnIjJGNzssI0NYKDkuHwJf/EABYBAQEBAAAAAAAAAAAAAAAAAAABAv/EABgRAQEAAwAAAAAAAAAAAAAAAAABAhEx/9oADAMBAAIRAxEAPwDcQAAAAAAAAAAfF25Fq1NVU6RETMz6IByZvmdGV4ber4zPCmmOdU9kMq2i21xOIxUUWNN6ddLURMzERymrSYiHRtLtLGJv3bnGd2Jpt09kej0o3IMv8jamuuI8pX0qp7OymPRDFrUj9y7a/G4DFRF/oxM8I1ndq/LE8Y8WqbPZ9RnWG1o4VfepnnEs2zLCU4nDzTVGse2J6pjslE5LmlzJ8xiumZ1oncu09VVPOK9PaSljdxzZdjKcfg6blHGKoiXS2yAAAAAAAAAAAAAAAAAAAAAAKv8ASDmE4PI5po8+5O7HdHGfgtDN/pIxO/mMURyot+2rWfkluosUrBWJxPk6Z/FN2r1T0fb7lqtW92lE5JY51T6Ijup4e/WfWnYp4MNOe7TrCuZlY8njYq5RV+zq758yfHh61ouU8EHnduZwtW7Gs6axEc9Y4x7QXL6Nsw3rNdmZ5dOnu64XllOw+I8lnlueUV9H/lHzlqzePGaAKgAAAAAAAAAAAAAAAAAAAAyTbi/v7RXaevWmI7oiI+DW2PfSFTVZ2guVUefNVumj0zVp80qx05VZ3bMJKaODrwuU1WrMaxrwjXTt63rdws00M6VF108EbjaOCcqs9FHY3D60T1e9KIfIb/ks4p05U3KZju14+rWJbSxfCYWZzO3uTu6VRTMac6Z6vHSW0Q1ilAGkAAAAAAAAAAAAAAAAAAAAFJ2m2b+vbV2b+sbtMRVVTPXNPm6evTxXZz42x5ajWPOp4x6e2PWDlw9OkI7a+99U2fu10aU1xT0Z0jnrCUw9W9Tw7piecT2Sqe2+KrzOxVhcLEV1RNM3apnSinrijX8XXoD6yG79byW3XVxrmmN6eHPr4PDH2+D42Ws3MFlkW70RFVOvKdY0dmJo32WkVs7gZxG0Fvspnfnup4tMQ2zuU/ULU1VefXz9EdiZWM0AUAAAAAAAAAAAAAAAAAAAAAAcuLw019K3O5X2/dn0VR8VQy/Dzg7NVFcaV79yqufxTVOu9PjC8oDaKiLd+mrlrTOs/pnr8UqoyKZrr0pjWeqFgy/LIsTFVfGvqjqj/tzbP2or1r59UTHvTZIgAoAAAAAAAAAAAAAAAAAAAAAAAAIDa215fB7s9dF+nxphPojaDzaP9z+kHLsHZ+r7LYen+Bame+rWZn2rChdkP8gsfyLH9KaAAAAAAAAAAAAAAAAAAAAAAAAAAAQ20M6bnddn2QmUJtFP7S3+m7/aUfuyNM0ZBYiqNJixYiYnnrEJpwZNP7lT+mn4u8AAAAAAAAAAAAAAAAAAAAAAAAAABXtpKtMTR+iv2zHyWFWtpZ/fqf5fxlKJHIatcL6qfilEPs7VrYnuj4phQAAAAAAAAAAAAAAAAAAAAAAAAAAVfaOdcy7rdPvlaFTz6dczq9FNMexKsSOzc9Ce6Pem0Ds3/bPvhPEQAUAAAAAAAAAAAAAAAAAAAAAAAAFPzarezC536eERC4KTjKt+/cntrr96VYltnJ6XqlYFb2fq0ux6/dKyLEAAAAAAAAAAAAAAAAAAAAAAAAAAfN2rctzPZEz4KNP2a35tX5PLrk/lmPHh8VRuxpQzViQyOrS7HfC1KhlFWlzwlb44wsSgCgAAAAAAAAAAAAAAAAAAAAAAACL2ir3cFEfiqpjw4qzf5Qn9oqtbtFPoqn3R80BiebNWPfKp/eFwtTrajuhS8unTFQuWGnWzHrWFeoCoAAAAAAAAAAAAAAAAAAAAAAAAr+cTv5hP5aaY98oXGTpWmMZ0sZcnsq08IiFU2gzi3gMRTFydNYnqnqZVKZdOuLpXLC+Z4e5mOT7SWb2a26KZmZqropjhPXOjT7XRuaeiFhXsAqAAAAAAAAAAAAAAAAAAAAAAAAK9XH7e5r+OplP0jVf/AGqY7LcT4zPybDmmFqpuTcojeiY6dMc+H3oZTtzlFzE5nF23TNymaYp0p50zHbHrSdVC7IW/K7S2I/i258J1+Df6Pt/9PxZBsBs/dt55Rdu0TTTRrVEcN6atNIjTqjjzbBh6Jpp1q86eM6co7IhUewAAAAAAAAAAAAAAAAAAAAAAAAAPyVezz7b/AN2glEjk3+ESEAQfoCg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84" name="Picture 24" descr="http://images.crateandbarrel.com/is/image/Crate/CirrusSoupSpoonS10?wid=400&amp;hei=400"/>
          <p:cNvPicPr>
            <a:picLocks noChangeAspect="1" noChangeArrowheads="1"/>
          </p:cNvPicPr>
          <p:nvPr/>
        </p:nvPicPr>
        <p:blipFill>
          <a:blip r:embed="rId8"/>
          <a:srcRect/>
          <a:stretch>
            <a:fillRect/>
          </a:stretch>
        </p:blipFill>
        <p:spPr bwMode="auto">
          <a:xfrm>
            <a:off x="-254658" y="3187516"/>
            <a:ext cx="1430066" cy="1430066"/>
          </a:xfrm>
          <a:prstGeom prst="rect">
            <a:avLst/>
          </a:prstGeom>
          <a:noFill/>
        </p:spPr>
      </p:pic>
      <p:pic>
        <p:nvPicPr>
          <p:cNvPr id="66586" name="Picture 26" descr="http://images.crateandbarrel.com/is/image/Crate/CirrusSoupSpoonS10?wid=400&amp;hei=400"/>
          <p:cNvPicPr>
            <a:picLocks noChangeAspect="1" noChangeArrowheads="1"/>
          </p:cNvPicPr>
          <p:nvPr/>
        </p:nvPicPr>
        <p:blipFill>
          <a:blip r:embed="rId8"/>
          <a:srcRect l="13140"/>
          <a:stretch>
            <a:fillRect/>
          </a:stretch>
        </p:blipFill>
        <p:spPr bwMode="auto">
          <a:xfrm rot="20665067">
            <a:off x="826870" y="3889169"/>
            <a:ext cx="1265401" cy="1456826"/>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lgn="r"/>
            <a:fld id="{6C0001A9-357E-7541-840E-1F18FD9D64CA}" type="slidenum">
              <a:rPr lang="en-US" smtClean="0"/>
              <a:pPr algn="r"/>
              <a:t>14</a:t>
            </a:fld>
            <a:endParaRPr lang="en-US" dirty="0"/>
          </a:p>
        </p:txBody>
      </p:sp>
      <p:sp>
        <p:nvSpPr>
          <p:cNvPr id="5" name="Footer Placeholder 4"/>
          <p:cNvSpPr>
            <a:spLocks noGrp="1"/>
          </p:cNvSpPr>
          <p:nvPr>
            <p:ph type="ftr" sz="quarter" idx="11"/>
          </p:nvPr>
        </p:nvSpPr>
        <p:spPr/>
        <p:txBody>
          <a:bodyPr/>
          <a:lstStyle/>
          <a:p>
            <a:pPr algn="ctr"/>
            <a:endParaRPr lang="en-US" dirty="0"/>
          </a:p>
        </p:txBody>
      </p:sp>
      <p:sp>
        <p:nvSpPr>
          <p:cNvPr id="66566" name="AutoShape 6" descr="data:image/jpeg;base64,/9j/4AAQSkZJRgABAQAAAQABAAD/2wCEAAkGBxQTEhUUExQWFhUXGBsZFxgYFRgYGBoaHRgYGhgYIBcYHCggGBolHBUYITEhJSkrLi4uFx8zODMsNygtLisBCgoKDg0OFA8PFCwcFBwsLCwsLCwsLCwsLCw3LCwsLCwsLCwsNywsLCwsLDcsLCwsLCwsNywsNyw3LCw3LCwsN//AABEIALcBFAMBIgACEQEDEQH/xAAbAAACAwEBAQAAAAAAAAAAAAACAwABBAUGB//EADkQAAEDAwIDBgUDAwQCAwAAAAEAAhEDITFBUQQSYQVxgZGh8BMiscHRMkLhBhTxI1JicoLiM5Ky/8QAFwEBAQEBAAAAAAAAAAAAAAAAAAECA//EABsRAQEBAAIDAAAAAAAAAAAAAAABESExAlFh/9oADAMBAAIRAxEAPwD2zSjBSgjC6MHRsipjVLptKNjdIUUyo/m+UKB0ECFKToypTeeYwoH0gB4KHOFTXyZ1R82qingiFHiyqjc7IioomWR81vuhJju0UiyCNOygPqoqAQW5pBVKSo58ILr30ug+D57I2H+VcmZQUHb2Co30Vkboua0f5QDHohDY+0pgjqhI6IKYJvKAbI2uCpxugW7ojBtO6oMQucZQMzICW5x8USpyoqd0L2WRVCiaLboEBsFE5WCVRugBQBX8NQoAIURwVEHjexv6mpvEVPldvp47L0DHAgEQRuF4PtDgIdy1Wup1BrEE/ZwU4LtCrw5F5bvlp7xoumOUr3pcfVG0z1XL7M7apVYDjyu77ea7Hw4NlluBYJzZPaAAqePNE1oOVlVuNkdNGWjPoi5UUbWkWwo4oHPt6Km3F1A8sMAg+CpwiPVUxu2qj3e9EBTZUclA0hU03IQOGB9UQ5dRp6pLqiuZN0E5rpjW9UnmE+8I2PQEXK8fhLDrqOM5QFafqqmUtFRnGpQHIkyhLIQfEv6fVW10T5oCHeAEolXyyL+5VARn2UBcxi48VAz/AAhfGv8AhW16CiZIlMbbVKIFwnsA99yBDhCAhaSJSyzX0VABkiULohEX6JZJQW0qKSFEHi3161MfDqt/uaQ/a8RUb3EX8QSsf9oypJ4Z8nWjUgP7muNn/Ve2/tGuEOFpt08dF5/tz+npJdTBJzb9f/v9e9XcZs15Q0oMQWOBu02jp0XW7M7cq0LOl9P1b3dFjrcU6A2uOdosH/vbGknbYoaNc0nBzSHt0Oh6EaFa3Wcx9C4DtCnXbzMcDuNR4LWCMQvB06Yc74nDH4dQXLJ840I6Lv8AZPb/AMT/AE6o5Kg8Af5WbGpXeYbeCNwsLrI6p4ImPmBMqNHkwN1fNbvKS4iPd1GPsIv3qDU14g/VC5+gSfiQgbxHS3RA0ugXUbUByL2WY1xmbR3whp8QO+dVFdDayp7hqs76tgwd4P2RtIwcj8SiH0oyIKtz8Qk068jEbaKVLd6Ke49O9E2/TvSnSQLq6b7QcyggbN7yhNzb7qBxnw8VYmZEBAQbGcoSo/eVTrBARF7Z++t1HPBEdbXuPBDzeaJhAI/ygCBqOkIjbQzhCRcgGR3QVbjsqDpFCBByre2MEaH31QNpk4RD2m90MCCVbWxlWAgyuyrIsmPagL9NFQohRUaipAwuDcXn6oqbd1AxEW2UHN7X7Ap1r/peRHMNejh+76rwXbXZD+HOCJyMtPVp1HQ3HqvqQE4yl8TwzXtLajZB3+o2KaY+QcLxUHUe9F6fgeKFYAVACdHa+KR/UX9N/DlzLsPmO+MLl9nVDw72GqJovtzDRbl1nHsOCqPa4tLpYR8s5H5C3f3ECOW+8ohQa5oFiDcfkFKq0HAQfmb5O/lLFNfxLTGxGYQGoYtj7brGzhXOB5JkGINvM7dVv4LsoyHVCJ/2tM911lWerxPKJzt1my1cLRfyy4QHZg4sTreF0Rw4JEgWwicQd9lMHD4zgahY5geWyQW4yNzBsk0+zi+p+p1MNDbAmCby76Lvtp2n9QFkxtO8qjjcdTf8RsmBcgtkEXtJOv5TOFqksJIg5M2IIsT3WXSqkzgd0IXNkcpxMx1QZhzEE4aIzk6z3aJ1PiASASD733VVaJIsfMSI1tKS/s0EHmJ5txYD/wAceamDVw9TIMDaTiUXxCL6YXIpMeyQ64BiRrtbSNVtfXgcpDgRkFpUGsOi4OPPCoVJvnX1usNLiYsSB7/ytFSqDghFOJ38Ri6qo6QD6IalT5R1v/Mom1A6MRfF9EFmoZ2EYUn5om3VLY8NtFhugZVkzY2hBodYi/NvHvZWZlA1sG/qrFQ2hA18QAEoiDt7+iMARur5fx6+QCC2zrhNp3CKo2w0UaFUZy2LoDBWh2Cs7jlUJcwKLQ5nUKIFtKNp0U0sjY2+6gt4+yXUdGdk2NkBFwTfdBirtkXiMHuXl+N4ZlPma8E8O/OvIf8Ad3dV6jiRj6bLl9o0vlg4g5v4KdK5n9N13UXnhajuZoHPQf8A7mbT0XX46o5oDgRAI5gdRgj1Xk2UzTbr/p/61LcNmKjf+t8dQvV0v9UuGAeVwNzYjEeJnwW94ZdDg7RGImOmi3tCRQ4cNJdFzr07lqpM1JtFlFLdjKM2shIF9Uz4ci3eoFRHTVMYM7lUWmFYHqgp7YA1gT6qgyZ8yreZEbFFUGioWYiFTJi/cjLff3VtMde9BndSG1u5W2YuJ7rJrn9yEt2zj+e9Bze0OBLiC0gQbxmNhNkH9m4EgOB/7y3yMlud4wujUME93kqYRkmBnvP5Qc2jxADSHG4MEC9tbiybS4kQLi/p0Tq3Qga++vVJq0mhgBbz6Bws6YsC6Y5RZTDTKfEDmgjv+yZRIO/19Vmodn85Pwqg5mweR55rEbgDGMJfE1H07PaRtYQf/KYKitxqtEzPNpKOid/fuVg/uuaLX6prq9xgIOi1szew9lQAzN46oGVRotD3EkdNEFgyeiN6rZWqhZbKQ/6pzzCz1PVULDh1VpRIUQbGxZTkvlLou8feE+mFATuiVVcSBZNIiemUouifTogQaRIXN7RGmft0XUOJyudx1UC4EASg8nxxms2mD+ovacQQ6m6L94B8F67s7hy07d97WxoLR5LytCqz+7pktHK7mkn9ptBvjMT1K9hwDg5oviRpJGnoUnRW1m3uyNglBTEaIxlBbBJ8UTwo0woBrbCCgMaIiEMax3DqiaLX0KCjnv0VOdhR1zJVu+qCp/CW8be7pgbFyPPdBzaoKLcTrkoXOAxaPVG4+kylHfz+yolSprqgayTcwOpyrJF58LJHEOsN42xn8oG1XNba5N7xaDKyVBIyArLrRod0qsCW2GkfXXv+qqEfFexzXzBkAO/aRfMG+fqu66s2tTkgEOExp71C81xRaG3y24kyARgwdBskdmf1HRbTDeckif2EZJgRgZiBsoHcYxtOoWieWxicZFtxIR8HWkSTjQxPksPanFio5sCxa4TvaR6wsnC1Ta/8d6z5TGo9jQr8wz1FvDzW9jre/BcLsmtOlhiN13aYskKNzkQjBt9lQNttUDTOVUXAjcrIeqMznRLcNZQASFEQdGoCio0tIAVg+CXrlNYQVBIQuEIghqBAp+oxOFzuMAEzoJI08F03LFxzRBtIi6DydTh5qnlEu+GZGBLizBPQFer7Pc2IwWgAt1baMLg8NWDeIDXGAWGPlBmC2BsTmy7XB8Pmo6S7W8f5sqOjTqeOye3G+6QwXLiZ9/VMLj7woL5ohMcEoxaUcY7kDGui6Eun3qqqFC0ZQWBbOFRzAso1xVZwgst39+qAk2Og6KuaQVVzjXyQU7dA+pAHXO8K3D5RMX8Eqo6dcY9+SCnmDPTB93ukVpERk503TKxOZuOvp6pT6hP6pvbFh7lUJ54k76dUuxDm/MOUE98k6KU6ouHSReCLXGPeUqu0ZLy4GQDg2N7RG2VUL4uoKVOSGggABzwSXESYnJvE4sSvn3Ac4P6oBO/pOoXqe2Gmo40pkfutgybTk92BASKHZgZfQKxKJjzYybDpk2H/AOp8Cm0qomYMDS190gN5ncujbu1vGvQTHeT0WzhosAI7gseV5b8Zw7vAFugga7e8LvUB4fiFxuyqWGg9fHfuXZpm3vdRDC63uUrnse9E8gHw9ff1S3O8J92VA1HWidff2SQ64F0+owzPqkVqeuEC6ouohVoNQcMeScMEJVMSj5j5IDpOJsi5JOYt+UAwpBF8oFuEyEjiGZFjI9lauaSYtPokvYSb+aDyfadZ9IB0SA8GdAZuJ63b4r0HBcU2o0OIjmuCMFu/QiRPUIO1eFDwG3O41wbybFecY6rw1VzWte+lBLYu5gySNI3bae+Cg9jw9SxgmNvGfFMsB13/AIXI7L7Ta8cznAz+kgy09Jixj9pgj1W9jwYOZ270G6JA6flWga+fFTmOEBOfOVTn+Wm/d9VQOio+HsoKc5BzZn3/ACmOfYRndAG+ZQXWgYBG/vySQfC6OPP35pVYY94sUFsu0zYrI43EYHVaoNhB/AWSrPNECBoDfpplBKtSYIuDPp/lKrTAF4O2/wCPwie8YNtoGThK7RHyggu8Pz9lQtwnmnDQZzJtMQPDzCxdpdotAb8g5jqILjgCATblJJg7FK4uoG0/iwbGA0/KC6YuBPn/AMdJKX2Zw5qvLnxDcN2m+TnG6B3C8EWt+a7iZNr33jVYO1+NDBDczbqdXdw+q6XavFCmCBYkXP8AtH5OAvL15cZ3sBkAbdUtyEm0zsmjzEycCV6Hs6jn7XXJ7M4MxYTOTMRmO5eo4GnyiRMaH7LEarp8HRAu0D3/AJWmk4rJwLiBcLfSPRVkfJMydLfZZnuJHdfu6p70pljMWHkqAdpKVVqCegVueJnS/rhKImI8e5BA2b4UUqAiI26KINjAJgnx8FKbgJm/UJBfjr7unugRN5CA2OVl15Q0nCB4/wAFE2C7pogEnorLDkXCos1262RG9gfwgTUZ7+qz1+CGuD4ZsStwM+SXZByuG4Fg+UCGgjAABg2JtlMNch7+Yco/ZykHoNr2x1W59KO43QVKAMki+lto/CCF3ygam06iO7VNpPMDmEeugQGiAbXm9t9VjrHlbPzGXZG5vJKDpEeSHnIk3uVi4Wq5zQSTfEgg2OxiPFEztFpmRAE2Mg//AFQbHREjpbc/b+FTmFpiL7d/8JZcIR06knPfvZAFZxGvj3JLnxue6M79Eb6YMmf+o3Was4wJGMxmEF1m/KSQYtcX19Y+yVUc7pEyCBHmmtdLT347unvRZG1HC4sL5tbN/wAhUBVaeUuIsMAZMxEbpHxHCmXvn4bRzG8E3hsHEz7KzcdVDQ3mqWMwR1IkaXGkbhZaVB9Vx/2OMfuIgYJk/qiECQDWqudLi1xHK06AfzK7Tns4ela7ibDUn8DdEyg2g0kkG1zF9g0Beb4/jDUfe+kDTZn3O5T7T5FNq/FeS4kzcHQuGpG0Y/lPPDNnrsBju3T+GpQ0Z8vMbHK7HBUZY2G38Z/hZ7XpyuB4bYHmmxi2d/Bej4f/AONrZOs2yfYQUuHH7hI26rQxsH5vD/KDVwrbY/haI8ClUxAsmBVFONrpbyY6DRUakpNVxEklALsfNhKkN66Ki6SYPopUBJHvvQBVZJkPjoFS0MpiFEwG5wc6MW8wEYpwP5S2VRjl8SfRaHhpbI/Vb6XRBAqU1VNkNv3hC2tc9ffgoppG6jXdY+6VWf8A5Rh0j37lAThoifZLqSPfRMIERrugpzpHj7+iAziELpH3WidVRnDIH2SyHRfEyNv5K082oS3uNhoTPigE05EEn6eqVTZTHMZg62Jvv6JpbaNSl/CGAM56oMHFVXMmLgkzYknb1HqFp4Xim6kDvtpb8+SZV4fmE80ETcYE9DbQdVjbwl3OnlHKQBYNBDbmTMYzFkGivWtIkwLwAbTP3SXVdjJjX0n3qslfivhUG1alEm8cocHATPKHHrAkiYO68+3t15JgNBsXFxkEgYA/aPFUemHExghxkmJIkfLrFxBGAuZxParQ11mvdcBvPNy4CLbgyuIO0SQ5pqiD3B0WsCBzASBYHRThnsEFok9dPyUGvhOFe9zRVuBfl0E5xrm/UrvEtpMNwGi5J0HVcV3aTad3G50F3Ern8TWrVjzFpDWmwGARqTgu+iZ7N9Hdoca+q+GggftGCBq4/wDI7aDrg+A7KdeDFt79Fq4Ds0mDYG0Tm+e/vXW4XgbkHm2lS8rOGfgKDgRAsBrvrJyV3aDMnWdDdIpUi3A2WkEHS+lseKInLLrGANB3I7NMG+3soXWg+FlHUy+OUwdkDQ7u8FZeQMZHolfDIaMn6dFibWJtmCgY+rAMSgrVflt6ppcB1lLpUpBgX0UAt0Kbw7x49yBrLZuIscYulNI54Bi0nZUXWeQcAqIS07E+B+yiB73awY8tLnvT21BgHbPms/EMNgNcbTb1V0aNiTkXVZaOd2gGZn7eqa0RBNhKz0+JMiwA9U7iK0xItn7D6qNDY7WfTopzIQA4/MYGivhzB0jqoGtbbvHqgpuVut3IA+CgJ7tEU9NLIHmYdP2RGpMT79ygtnqhqOkWzKWTBtdNLBMBBRZMbqU2DXpjuUrviAAltsO/KoNjokQs9YnmvJByNMrQ0DOPf0uk1RAide9Bze1+FNSlytdytBBDCGuY7FnNIvGncuFxfYjA0k0m80W+HzN5szZ3M3TSF6qbeQ97IKtCHTHf0xMIPF0exnkEtpxtJafoVmq8BW5gJc0TBMCPMfleyNPmIEECcLS545oFmmInux5lNo8lwHYDWuk8xtk69wXd7P4BwgcwLc+GrVu4r5eW092PTRHRImNPWJQH8AAAxf8AynMq266+ByAl84/TFzgTYAa/wrqmNBhAVR84Hml8PxA5huLqmVQQTrqJUc2YKBnFvLjN4mUh77WPcmSeYg+9kmvA1wEBv4tzmcuDklYwCCL9UbGk3GBmAmt+VpxfVRUDflkm+mqY13KBefeFnLi1sgwdJg5vdW14LbzOcHc7dEQynrbvWKrUhxMQcLZ8WG29I8FnPDyZNvFBoocQALyPH1UVcv8AxnuKio0cSf02O4vaL/hQOsen01UUWmSybT1Tg+ZzHhrj6KKKKbw4Bi2cKcQdOvsz4K1FFHQEi5S6TLqKKAu/ceuqskRHT0UURQtMdVZMXKiiIFr7wdkNUSYFhp91FEU1kNGqS/5vlb37YUURAuMS0jp5IOMIBiTAt/PerUVCiwwDqAT3Rqqp0gRJzfrfdRRQE4N5YvJx78VdCwPRRRBTagkWx6Ia7yTbX39lSiBvDUC1vMdUpz4Bc09R9/uooqE06p1+uVTOHL565UUUVdInE4Pv0QfDcTE2bMTraZ8lFEQTptOD9lHDE2jQayqURTKVLIOwKK3KSLwc+sQVFERYqE3jKiiio//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6568" name="AutoShape 8" descr="data:image/jpeg;base64,/9j/4AAQSkZJRgABAQAAAQABAAD/2wCEAAkGBxQTEhUUExQWFhUXGBsZFxgYFRgYGBoaHRgYGhgYIBcYHCggGBolHBUYITEhJSkrLi4uFx8zODMsNygtLisBCgoKDg0OFA8PFCwcFBwsLCwsLCwsLCwsLCw3LCwsLCwsLCwsNywsLCwsLDcsLCwsLCwsNywsNyw3LCw3LCwsN//AABEIALcBFAMBIgACEQEDEQH/xAAbAAACAwEBAQAAAAAAAAAAAAACAwABBAUGB//EADkQAAEDAwIDBgUDAwQCAwAAAAEAAhEDITFBUQQSYQVxgZGh8BMiscHRMkLhBhTxI1JicoLiM5Ky/8QAFwEBAQEBAAAAAAAAAAAAAAAAAAECA//EABsRAQEBAAIDAAAAAAAAAAAAAAABESExAlFh/9oADAMBAAIRAxEAPwD2zSjBSgjC6MHRsipjVLptKNjdIUUyo/m+UKB0ECFKToypTeeYwoH0gB4KHOFTXyZ1R82qingiFHiyqjc7IioomWR81vuhJju0UiyCNOygPqoqAQW5pBVKSo58ILr30ug+D57I2H+VcmZQUHb2Co30Vkboua0f5QDHohDY+0pgjqhI6IKYJvKAbI2uCpxugW7ojBtO6oMQucZQMzICW5x8USpyoqd0L2WRVCiaLboEBsFE5WCVRugBQBX8NQoAIURwVEHjexv6mpvEVPldvp47L0DHAgEQRuF4PtDgIdy1Wup1BrEE/ZwU4LtCrw5F5bvlp7xoumOUr3pcfVG0z1XL7M7apVYDjyu77ea7Hw4NlluBYJzZPaAAqePNE1oOVlVuNkdNGWjPoi5UUbWkWwo4oHPt6Km3F1A8sMAg+CpwiPVUxu2qj3e9EBTZUclA0hU03IQOGB9UQ5dRp6pLqiuZN0E5rpjW9UnmE+8I2PQEXK8fhLDrqOM5QFafqqmUtFRnGpQHIkyhLIQfEv6fVW10T5oCHeAEolXyyL+5VARn2UBcxi48VAz/AAhfGv8AhW16CiZIlMbbVKIFwnsA99yBDhCAhaSJSyzX0VABkiULohEX6JZJQW0qKSFEHi3161MfDqt/uaQ/a8RUb3EX8QSsf9oypJ4Z8nWjUgP7muNn/Ve2/tGuEOFpt08dF5/tz+npJdTBJzb9f/v9e9XcZs15Q0oMQWOBu02jp0XW7M7cq0LOl9P1b3dFjrcU6A2uOdosH/vbGknbYoaNc0nBzSHt0Oh6EaFa3Wcx9C4DtCnXbzMcDuNR4LWCMQvB06Yc74nDH4dQXLJ840I6Lv8AZPb/AMT/AE6o5Kg8Af5WbGpXeYbeCNwsLrI6p4ImPmBMqNHkwN1fNbvKS4iPd1GPsIv3qDU14g/VC5+gSfiQgbxHS3RA0ugXUbUByL2WY1xmbR3whp8QO+dVFdDayp7hqs76tgwd4P2RtIwcj8SiH0oyIKtz8Qk068jEbaKVLd6Ke49O9E2/TvSnSQLq6b7QcyggbN7yhNzb7qBxnw8VYmZEBAQbGcoSo/eVTrBARF7Z++t1HPBEdbXuPBDzeaJhAI/ygCBqOkIjbQzhCRcgGR3QVbjsqDpFCBByre2MEaH31QNpk4RD2m90MCCVbWxlWAgyuyrIsmPagL9NFQohRUaipAwuDcXn6oqbd1AxEW2UHN7X7Ap1r/peRHMNejh+76rwXbXZD+HOCJyMtPVp1HQ3HqvqQE4yl8TwzXtLajZB3+o2KaY+QcLxUHUe9F6fgeKFYAVACdHa+KR/UX9N/DlzLsPmO+MLl9nVDw72GqJovtzDRbl1nHsOCqPa4tLpYR8s5H5C3f3ECOW+8ohQa5oFiDcfkFKq0HAQfmb5O/lLFNfxLTGxGYQGoYtj7brGzhXOB5JkGINvM7dVv4LsoyHVCJ/2tM911lWerxPKJzt1my1cLRfyy4QHZg4sTreF0Rw4JEgWwicQd9lMHD4zgahY5geWyQW4yNzBsk0+zi+p+p1MNDbAmCby76Lvtp2n9QFkxtO8qjjcdTf8RsmBcgtkEXtJOv5TOFqksJIg5M2IIsT3WXSqkzgd0IXNkcpxMx1QZhzEE4aIzk6z3aJ1PiASASD733VVaJIsfMSI1tKS/s0EHmJ5txYD/wAceamDVw9TIMDaTiUXxCL6YXIpMeyQ64BiRrtbSNVtfXgcpDgRkFpUGsOi4OPPCoVJvnX1usNLiYsSB7/ytFSqDghFOJ38Ri6qo6QD6IalT5R1v/Mom1A6MRfF9EFmoZ2EYUn5om3VLY8NtFhugZVkzY2hBodYi/NvHvZWZlA1sG/qrFQ2hA18QAEoiDt7+iMARur5fx6+QCC2zrhNp3CKo2w0UaFUZy2LoDBWh2Cs7jlUJcwKLQ5nUKIFtKNp0U0sjY2+6gt4+yXUdGdk2NkBFwTfdBirtkXiMHuXl+N4ZlPma8E8O/OvIf8Ad3dV6jiRj6bLl9o0vlg4g5v4KdK5n9N13UXnhajuZoHPQf8A7mbT0XX46o5oDgRAI5gdRgj1Xk2UzTbr/p/61LcNmKjf+t8dQvV0v9UuGAeVwNzYjEeJnwW94ZdDg7RGImOmi3tCRQ4cNJdFzr07lqpM1JtFlFLdjKM2shIF9Uz4ci3eoFRHTVMYM7lUWmFYHqgp7YA1gT6qgyZ8yreZEbFFUGioWYiFTJi/cjLff3VtMde9BndSG1u5W2YuJ7rJrn9yEt2zj+e9Bze0OBLiC0gQbxmNhNkH9m4EgOB/7y3yMlud4wujUME93kqYRkmBnvP5Qc2jxADSHG4MEC9tbiybS4kQLi/p0Tq3Qga++vVJq0mhgBbz6Bws6YsC6Y5RZTDTKfEDmgjv+yZRIO/19Vmodn85Pwqg5mweR55rEbgDGMJfE1H07PaRtYQf/KYKitxqtEzPNpKOid/fuVg/uuaLX6prq9xgIOi1szew9lQAzN46oGVRotD3EkdNEFgyeiN6rZWqhZbKQ/6pzzCz1PVULDh1VpRIUQbGxZTkvlLou8feE+mFATuiVVcSBZNIiemUouifTogQaRIXN7RGmft0XUOJyudx1UC4EASg8nxxms2mD+ovacQQ6m6L94B8F67s7hy07d97WxoLR5LytCqz+7pktHK7mkn9ptBvjMT1K9hwDg5oviRpJGnoUnRW1m3uyNglBTEaIxlBbBJ8UTwo0woBrbCCgMaIiEMax3DqiaLX0KCjnv0VOdhR1zJVu+qCp/CW8be7pgbFyPPdBzaoKLcTrkoXOAxaPVG4+kylHfz+yolSprqgayTcwOpyrJF58LJHEOsN42xn8oG1XNba5N7xaDKyVBIyArLrRod0qsCW2GkfXXv+qqEfFexzXzBkAO/aRfMG+fqu66s2tTkgEOExp71C81xRaG3y24kyARgwdBskdmf1HRbTDeckif2EZJgRgZiBsoHcYxtOoWieWxicZFtxIR8HWkSTjQxPksPanFio5sCxa4TvaR6wsnC1Ta/8d6z5TGo9jQr8wz1FvDzW9jre/BcLsmtOlhiN13aYskKNzkQjBt9lQNttUDTOVUXAjcrIeqMznRLcNZQASFEQdGoCio0tIAVg+CXrlNYQVBIQuEIghqBAp+oxOFzuMAEzoJI08F03LFxzRBtIi6DydTh5qnlEu+GZGBLizBPQFer7Pc2IwWgAt1baMLg8NWDeIDXGAWGPlBmC2BsTmy7XB8Pmo6S7W8f5sqOjTqeOye3G+6QwXLiZ9/VMLj7woL5ohMcEoxaUcY7kDGui6Eun3qqqFC0ZQWBbOFRzAso1xVZwgst39+qAk2Og6KuaQVVzjXyQU7dA+pAHXO8K3D5RMX8Eqo6dcY9+SCnmDPTB93ukVpERk503TKxOZuOvp6pT6hP6pvbFh7lUJ54k76dUuxDm/MOUE98k6KU6ouHSReCLXGPeUqu0ZLy4GQDg2N7RG2VUL4uoKVOSGggABzwSXESYnJvE4sSvn3Ac4P6oBO/pOoXqe2Gmo40pkfutgybTk92BASKHZgZfQKxKJjzYybDpk2H/AOp8Cm0qomYMDS190gN5ncujbu1vGvQTHeT0WzhosAI7gseV5b8Zw7vAFugga7e8LvUB4fiFxuyqWGg9fHfuXZpm3vdRDC63uUrnse9E8gHw9ff1S3O8J92VA1HWidff2SQ64F0+owzPqkVqeuEC6ouohVoNQcMeScMEJVMSj5j5IDpOJsi5JOYt+UAwpBF8oFuEyEjiGZFjI9lauaSYtPokvYSb+aDyfadZ9IB0SA8GdAZuJ63b4r0HBcU2o0OIjmuCMFu/QiRPUIO1eFDwG3O41wbybFecY6rw1VzWte+lBLYu5gySNI3bae+Cg9jw9SxgmNvGfFMsB13/AIXI7L7Ta8cznAz+kgy09Jixj9pgj1W9jwYOZ270G6JA6flWga+fFTmOEBOfOVTn+Wm/d9VQOio+HsoKc5BzZn3/ACmOfYRndAG+ZQXWgYBG/vySQfC6OPP35pVYY94sUFsu0zYrI43EYHVaoNhB/AWSrPNECBoDfpplBKtSYIuDPp/lKrTAF4O2/wCPwie8YNtoGThK7RHyggu8Pz9lQtwnmnDQZzJtMQPDzCxdpdotAb8g5jqILjgCATblJJg7FK4uoG0/iwbGA0/KC6YuBPn/AMdJKX2Zw5qvLnxDcN2m+TnG6B3C8EWt+a7iZNr33jVYO1+NDBDczbqdXdw+q6XavFCmCBYkXP8AtH5OAvL15cZ3sBkAbdUtyEm0zsmjzEycCV6Hs6jn7XXJ7M4MxYTOTMRmO5eo4GnyiRMaH7LEarp8HRAu0D3/AJWmk4rJwLiBcLfSPRVkfJMydLfZZnuJHdfu6p70pljMWHkqAdpKVVqCegVueJnS/rhKImI8e5BA2b4UUqAiI26KINjAJgnx8FKbgJm/UJBfjr7unugRN5CA2OVl15Q0nCB4/wAFE2C7pogEnorLDkXCos1262RG9gfwgTUZ7+qz1+CGuD4ZsStwM+SXZByuG4Fg+UCGgjAABg2JtlMNch7+Yco/ZykHoNr2x1W59KO43QVKAMki+lto/CCF3ygam06iO7VNpPMDmEeugQGiAbXm9t9VjrHlbPzGXZG5vJKDpEeSHnIk3uVi4Wq5zQSTfEgg2OxiPFEztFpmRAE2Mg//AFQbHREjpbc/b+FTmFpiL7d/8JZcIR06knPfvZAFZxGvj3JLnxue6M79Eb6YMmf+o3Was4wJGMxmEF1m/KSQYtcX19Y+yVUc7pEyCBHmmtdLT347unvRZG1HC4sL5tbN/wAhUBVaeUuIsMAZMxEbpHxHCmXvn4bRzG8E3hsHEz7KzcdVDQ3mqWMwR1IkaXGkbhZaVB9Vx/2OMfuIgYJk/qiECQDWqudLi1xHK06AfzK7Tns4ela7ibDUn8DdEyg2g0kkG1zF9g0Beb4/jDUfe+kDTZn3O5T7T5FNq/FeS4kzcHQuGpG0Y/lPPDNnrsBju3T+GpQ0Z8vMbHK7HBUZY2G38Z/hZ7XpyuB4bYHmmxi2d/Bej4f/AONrZOs2yfYQUuHH7hI26rQxsH5vD/KDVwrbY/haI8ClUxAsmBVFONrpbyY6DRUakpNVxEklALsfNhKkN66Ki6SYPopUBJHvvQBVZJkPjoFS0MpiFEwG5wc6MW8wEYpwP5S2VRjl8SfRaHhpbI/Vb6XRBAqU1VNkNv3hC2tc9ffgoppG6jXdY+6VWf8A5Rh0j37lAThoifZLqSPfRMIERrugpzpHj7+iAziELpH3WidVRnDIH2SyHRfEyNv5K082oS3uNhoTPigE05EEn6eqVTZTHMZg62Jvv6JpbaNSl/CGAM56oMHFVXMmLgkzYknb1HqFp4Xim6kDvtpb8+SZV4fmE80ETcYE9DbQdVjbwl3OnlHKQBYNBDbmTMYzFkGivWtIkwLwAbTP3SXVdjJjX0n3qslfivhUG1alEm8cocHATPKHHrAkiYO68+3t15JgNBsXFxkEgYA/aPFUemHExghxkmJIkfLrFxBGAuZxParQ11mvdcBvPNy4CLbgyuIO0SQ5pqiD3B0WsCBzASBYHRThnsEFok9dPyUGvhOFe9zRVuBfl0E5xrm/UrvEtpMNwGi5J0HVcV3aTad3G50F3Ern8TWrVjzFpDWmwGARqTgu+iZ7N9Hdoca+q+GggftGCBq4/wDI7aDrg+A7KdeDFt79Fq4Ds0mDYG0Tm+e/vXW4XgbkHm2lS8rOGfgKDgRAsBrvrJyV3aDMnWdDdIpUi3A2WkEHS+lseKInLLrGANB3I7NMG+3soXWg+FlHUy+OUwdkDQ7u8FZeQMZHolfDIaMn6dFibWJtmCgY+rAMSgrVflt6ppcB1lLpUpBgX0UAt0Kbw7x49yBrLZuIscYulNI54Bi0nZUXWeQcAqIS07E+B+yiB73awY8tLnvT21BgHbPms/EMNgNcbTb1V0aNiTkXVZaOd2gGZn7eqa0RBNhKz0+JMiwA9U7iK0xItn7D6qNDY7WfTopzIQA4/MYGivhzB0jqoGtbbvHqgpuVut3IA+CgJ7tEU9NLIHmYdP2RGpMT79ygtnqhqOkWzKWTBtdNLBMBBRZMbqU2DXpjuUrviAAltsO/KoNjokQs9YnmvJByNMrQ0DOPf0uk1RAide9Bze1+FNSlytdytBBDCGuY7FnNIvGncuFxfYjA0k0m80W+HzN5szZ3M3TSF6qbeQ97IKtCHTHf0xMIPF0exnkEtpxtJafoVmq8BW5gJc0TBMCPMfleyNPmIEECcLS545oFmmInux5lNo8lwHYDWuk8xtk69wXd7P4BwgcwLc+GrVu4r5eW092PTRHRImNPWJQH8AAAxf8AynMq266+ByAl84/TFzgTYAa/wrqmNBhAVR84Hml8PxA5huLqmVQQTrqJUc2YKBnFvLjN4mUh77WPcmSeYg+9kmvA1wEBv4tzmcuDklYwCCL9UbGk3GBmAmt+VpxfVRUDflkm+mqY13KBefeFnLi1sgwdJg5vdW14LbzOcHc7dEQynrbvWKrUhxMQcLZ8WG29I8FnPDyZNvFBoocQALyPH1UVcv8AxnuKio0cSf02O4vaL/hQOsen01UUWmSybT1Tg+ZzHhrj6KKKKbw4Bi2cKcQdOvsz4K1FFHQEi5S6TLqKKAu/ceuqskRHT0UURQtMdVZMXKiiIFr7wdkNUSYFhp91FEU1kNGqS/5vlb37YUURAuMS0jp5IOMIBiTAt/PerUVCiwwDqAT3Rqqp0gRJzfrfdRRQE4N5YvJx78VdCwPRRRBTagkWx6Ia7yTbX39lSiBvDUC1vMdUpz4Bc09R9/uooqE06p1+uVTOHL565UUUVdInE4Pv0QfDcTE2bMTraZ8lFEQTptOD9lHDE2jQayqURTKVLIOwKK3KSLwc+sQVFERYqE3jKiiio//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72" name="Picture 12" descr="http://www.redorbit.com/media/uploads/2013/06/vegetable-oil-not-so-bad-shutterstock_117395275-617x416.jpg"/>
          <p:cNvPicPr>
            <a:picLocks noChangeAspect="1" noChangeArrowheads="1"/>
          </p:cNvPicPr>
          <p:nvPr/>
        </p:nvPicPr>
        <p:blipFill>
          <a:blip r:embed="rId3"/>
          <a:srcRect/>
          <a:stretch>
            <a:fillRect/>
          </a:stretch>
        </p:blipFill>
        <p:spPr bwMode="auto">
          <a:xfrm>
            <a:off x="6323129" y="1285599"/>
            <a:ext cx="2820871" cy="1901917"/>
          </a:xfrm>
          <a:prstGeom prst="rect">
            <a:avLst/>
          </a:prstGeom>
          <a:noFill/>
        </p:spPr>
      </p:pic>
      <p:pic>
        <p:nvPicPr>
          <p:cNvPr id="66576" name="Picture 16" descr="http://cf.ltkcdn.net/gluten/images/std/153938-425x281-brown-rice-flour.jpg"/>
          <p:cNvPicPr>
            <a:picLocks noChangeAspect="1" noChangeArrowheads="1"/>
          </p:cNvPicPr>
          <p:nvPr/>
        </p:nvPicPr>
        <p:blipFill>
          <a:blip r:embed="rId4"/>
          <a:srcRect/>
          <a:stretch>
            <a:fillRect/>
          </a:stretch>
        </p:blipFill>
        <p:spPr bwMode="auto">
          <a:xfrm>
            <a:off x="4242285" y="1705824"/>
            <a:ext cx="3025290" cy="2000251"/>
          </a:xfrm>
          <a:prstGeom prst="rect">
            <a:avLst/>
          </a:prstGeom>
          <a:noFill/>
        </p:spPr>
      </p:pic>
      <p:sp>
        <p:nvSpPr>
          <p:cNvPr id="16" name="Title 1"/>
          <p:cNvSpPr>
            <a:spLocks noGrp="1"/>
          </p:cNvSpPr>
          <p:nvPr>
            <p:ph type="title"/>
          </p:nvPr>
        </p:nvSpPr>
        <p:spPr>
          <a:xfrm>
            <a:off x="2681192" y="274638"/>
            <a:ext cx="6005609" cy="1143000"/>
          </a:xfrm>
        </p:spPr>
        <p:txBody>
          <a:bodyPr/>
          <a:lstStyle/>
          <a:p>
            <a:r>
              <a:rPr lang="en-US" sz="4000" b="1" dirty="0" smtClean="0"/>
              <a:t>Recipe for Conductive Dough</a:t>
            </a:r>
            <a:endParaRPr lang="en-US" sz="4000" b="1" dirty="0"/>
          </a:p>
        </p:txBody>
      </p:sp>
      <p:sp>
        <p:nvSpPr>
          <p:cNvPr id="20" name="TextBox 19"/>
          <p:cNvSpPr txBox="1"/>
          <p:nvPr/>
        </p:nvSpPr>
        <p:spPr>
          <a:xfrm>
            <a:off x="4793021" y="3649181"/>
            <a:ext cx="1760179" cy="369332"/>
          </a:xfrm>
          <a:prstGeom prst="rect">
            <a:avLst/>
          </a:prstGeom>
          <a:noFill/>
        </p:spPr>
        <p:txBody>
          <a:bodyPr wrap="square" rtlCol="0">
            <a:spAutoFit/>
          </a:bodyPr>
          <a:lstStyle/>
          <a:p>
            <a:r>
              <a:rPr lang="en-US" dirty="0" smtClean="0">
                <a:latin typeface="Comic Sans MS" pitchFamily="66" charset="0"/>
              </a:rPr>
              <a:t>1 ½ cup flour</a:t>
            </a:r>
            <a:endParaRPr lang="en-US" dirty="0">
              <a:latin typeface="Comic Sans MS" pitchFamily="66" charset="0"/>
            </a:endParaRPr>
          </a:p>
        </p:txBody>
      </p:sp>
      <p:sp>
        <p:nvSpPr>
          <p:cNvPr id="21" name="TextBox 20"/>
          <p:cNvSpPr txBox="1"/>
          <p:nvPr/>
        </p:nvSpPr>
        <p:spPr>
          <a:xfrm>
            <a:off x="239809" y="5710020"/>
            <a:ext cx="2220817" cy="646331"/>
          </a:xfrm>
          <a:prstGeom prst="rect">
            <a:avLst/>
          </a:prstGeom>
          <a:noFill/>
        </p:spPr>
        <p:txBody>
          <a:bodyPr wrap="square" rtlCol="0">
            <a:spAutoFit/>
          </a:bodyPr>
          <a:lstStyle/>
          <a:p>
            <a:pPr algn="ctr"/>
            <a:r>
              <a:rPr lang="en-US" dirty="0" smtClean="0">
                <a:latin typeface="Comic Sans MS" pitchFamily="66" charset="0"/>
              </a:rPr>
              <a:t>3 tbsp. cream of tartar</a:t>
            </a:r>
            <a:endParaRPr lang="en-US" dirty="0">
              <a:latin typeface="Comic Sans MS" pitchFamily="66" charset="0"/>
            </a:endParaRPr>
          </a:p>
        </p:txBody>
      </p:sp>
      <p:sp>
        <p:nvSpPr>
          <p:cNvPr id="22" name="TextBox 21"/>
          <p:cNvSpPr txBox="1"/>
          <p:nvPr/>
        </p:nvSpPr>
        <p:spPr>
          <a:xfrm>
            <a:off x="7107932" y="3187516"/>
            <a:ext cx="1760179" cy="646331"/>
          </a:xfrm>
          <a:prstGeom prst="rect">
            <a:avLst/>
          </a:prstGeom>
          <a:noFill/>
        </p:spPr>
        <p:txBody>
          <a:bodyPr wrap="square" rtlCol="0">
            <a:spAutoFit/>
          </a:bodyPr>
          <a:lstStyle/>
          <a:p>
            <a:pPr algn="ctr"/>
            <a:r>
              <a:rPr lang="en-US" dirty="0" smtClean="0">
                <a:latin typeface="Comic Sans MS" pitchFamily="66" charset="0"/>
              </a:rPr>
              <a:t>1 tbsp. vegetable oil</a:t>
            </a:r>
            <a:endParaRPr lang="en-US" dirty="0">
              <a:latin typeface="Comic Sans MS" pitchFamily="66" charset="0"/>
            </a:endParaRPr>
          </a:p>
        </p:txBody>
      </p:sp>
      <p:sp>
        <p:nvSpPr>
          <p:cNvPr id="23" name="TextBox 22"/>
          <p:cNvSpPr txBox="1"/>
          <p:nvPr/>
        </p:nvSpPr>
        <p:spPr>
          <a:xfrm>
            <a:off x="7383821" y="5867953"/>
            <a:ext cx="1760179" cy="369332"/>
          </a:xfrm>
          <a:prstGeom prst="rect">
            <a:avLst/>
          </a:prstGeom>
          <a:noFill/>
        </p:spPr>
        <p:txBody>
          <a:bodyPr wrap="square" rtlCol="0">
            <a:spAutoFit/>
          </a:bodyPr>
          <a:lstStyle/>
          <a:p>
            <a:r>
              <a:rPr lang="en-US" dirty="0" smtClean="0">
                <a:latin typeface="Comic Sans MS" pitchFamily="66" charset="0"/>
              </a:rPr>
              <a:t>¼ cup salt</a:t>
            </a:r>
            <a:endParaRPr lang="en-US" dirty="0">
              <a:latin typeface="Comic Sans MS" pitchFamily="66" charset="0"/>
            </a:endParaRPr>
          </a:p>
        </p:txBody>
      </p:sp>
      <p:pic>
        <p:nvPicPr>
          <p:cNvPr id="66580" name="Picture 20" descr="http://www.dollartree.com/assets/product_images/styles/large/110222.jpg"/>
          <p:cNvPicPr>
            <a:picLocks noChangeAspect="1" noChangeArrowheads="1"/>
          </p:cNvPicPr>
          <p:nvPr/>
        </p:nvPicPr>
        <p:blipFill>
          <a:blip r:embed="rId5"/>
          <a:srcRect/>
          <a:stretch>
            <a:fillRect/>
          </a:stretch>
        </p:blipFill>
        <p:spPr bwMode="auto">
          <a:xfrm>
            <a:off x="264435" y="1285599"/>
            <a:ext cx="2000250" cy="2000251"/>
          </a:xfrm>
          <a:prstGeom prst="rect">
            <a:avLst/>
          </a:prstGeom>
          <a:noFill/>
        </p:spPr>
      </p:pic>
      <p:sp>
        <p:nvSpPr>
          <p:cNvPr id="66582" name="AutoShape 22" descr="data:image/jpeg;base64,/9j/4AAQSkZJRgABAQAAAQABAAD/2wCEAAkGBxQHBhQSDhQVDxEVEw8QEhAOEA8YDxYSFBYXFhURExUYHCggGBolHRYXITEhJykrLy8uFx8zODMsNygtLisBCgoKDQwOFA8PFCwcFRkrLCwrKysrKys3KzcsLCw3KywrKywrKysrKysrNysrKysrKysrKysrKysrKysrKysrK//AABEIAOEA4QMBIgACEQEDEQH/xAAbAAEAAwEBAQEAAAAAAAAAAAAABQYHBAMCAf/EAEAQAQABAgMEBQgHBgcBAAAAAAABAgMEBREGEiExIkFRcZETMmGBobHB0QcUM0JSYnIjJGNzssI0NYKDkuHwJf/EABYBAQEBAAAAAAAAAAAAAAAAAAABAv/EABgRAQEAAwAAAAAAAAAAAAAAAAABAhEx/9oADAMBAAIRAxEAPwDcQAAAAAAAAAAfF25Fq1NVU6RETMz6IByZvmdGV4ber4zPCmmOdU9kMq2i21xOIxUUWNN6ddLURMzERymrSYiHRtLtLGJv3bnGd2Jpt09kej0o3IMv8jamuuI8pX0qp7OymPRDFrUj9y7a/G4DFRF/oxM8I1ndq/LE8Y8WqbPZ9RnWG1o4VfepnnEs2zLCU4nDzTVGse2J6pjslE5LmlzJ8xiumZ1oncu09VVPOK9PaSljdxzZdjKcfg6blHGKoiXS2yAAAAAAAAAAAAAAAAAAAAAAKv8ASDmE4PI5po8+5O7HdHGfgtDN/pIxO/mMURyot+2rWfkluosUrBWJxPk6Z/FN2r1T0fb7lqtW92lE5JY51T6Ijup4e/WfWnYp4MNOe7TrCuZlY8njYq5RV+zq758yfHh61ouU8EHnduZwtW7Gs6axEc9Y4x7QXL6Nsw3rNdmZ5dOnu64XllOw+I8lnlueUV9H/lHzlqzePGaAKgAAAAAAAAAAAAAAAAAAAAyTbi/v7RXaevWmI7oiI+DW2PfSFTVZ2guVUefNVumj0zVp80qx05VZ3bMJKaODrwuU1WrMaxrwjXTt63rdws00M6VF108EbjaOCcqs9FHY3D60T1e9KIfIb/ks4p05U3KZju14+rWJbSxfCYWZzO3uTu6VRTMac6Z6vHSW0Q1ilAGkAAAAAAAAAAAAAAAAAAAAFJ2m2b+vbV2b+sbtMRVVTPXNPm6evTxXZz42x5ajWPOp4x6e2PWDlw9OkI7a+99U2fu10aU1xT0Z0jnrCUw9W9Tw7piecT2Sqe2+KrzOxVhcLEV1RNM3apnSinrijX8XXoD6yG79byW3XVxrmmN6eHPr4PDH2+D42Ws3MFlkW70RFVOvKdY0dmJo32WkVs7gZxG0Fvspnfnup4tMQ2zuU/ULU1VefXz9EdiZWM0AUAAAAAAAAAAAAAAAAAAAAAAcuLw019K3O5X2/dn0VR8VQy/Dzg7NVFcaV79yqufxTVOu9PjC8oDaKiLd+mrlrTOs/pnr8UqoyKZrr0pjWeqFgy/LIsTFVfGvqjqj/tzbP2or1r59UTHvTZIgAoAAAAAAAAAAAAAAAAAAAAAAAAIDa215fB7s9dF+nxphPojaDzaP9z+kHLsHZ+r7LYen+Bame+rWZn2rChdkP8gsfyLH9KaAAAAAAAAAAAAAAAAAAAAAAAAAAAQ20M6bnddn2QmUJtFP7S3+m7/aUfuyNM0ZBYiqNJixYiYnnrEJpwZNP7lT+mn4u8AAAAAAAAAAAAAAAAAAAAAAAAAABXtpKtMTR+iv2zHyWFWtpZ/fqf5fxlKJHIatcL6qfilEPs7VrYnuj4phQAAAAAAAAAAAAAAAAAAAAAAAAAAVfaOdcy7rdPvlaFTz6dczq9FNMexKsSOzc9Ce6Pem0Ds3/bPvhPEQAUAAAAAAAAAAAAAAAAAAAAAAAAFPzarezC536eERC4KTjKt+/cntrr96VYltnJ6XqlYFb2fq0ux6/dKyLEAAAAAAAAAAAAAAAAAAAAAAAAAAfN2rctzPZEz4KNP2a35tX5PLrk/lmPHh8VRuxpQzViQyOrS7HfC1KhlFWlzwlb44wsSgCgAAAAAAAAAAAAAAAAAAAAAAACL2ir3cFEfiqpjw4qzf5Qn9oqtbtFPoqn3R80BiebNWPfKp/eFwtTrajuhS8unTFQuWGnWzHrWFeoCoAAAAAAAAAAAAAAAAAAAAAAAAr+cTv5hP5aaY98oXGTpWmMZ0sZcnsq08IiFU2gzi3gMRTFydNYnqnqZVKZdOuLpXLC+Z4e5mOT7SWb2a26KZmZqropjhPXOjT7XRuaeiFhXsAqAAAAAAAAAAAAAAAAAAAAAAAAK9XH7e5r+OplP0jVf/AGqY7LcT4zPybDmmFqpuTcojeiY6dMc+H3oZTtzlFzE5nF23TNymaYp0p50zHbHrSdVC7IW/K7S2I/i258J1+Df6Pt/9PxZBsBs/dt55Rdu0TTTRrVEcN6atNIjTqjjzbBh6Jpp1q86eM6co7IhUewAAAAAAAAAAAAAAAAAAAAAAAAAPyVezz7b/AN2glEjk3+ESEAQfoCg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84" name="Picture 24" descr="http://images.crateandbarrel.com/is/image/Crate/CirrusSoupSpoonS10?wid=400&amp;hei=400"/>
          <p:cNvPicPr>
            <a:picLocks noChangeAspect="1" noChangeArrowheads="1"/>
          </p:cNvPicPr>
          <p:nvPr/>
        </p:nvPicPr>
        <p:blipFill>
          <a:blip r:embed="rId6"/>
          <a:srcRect/>
          <a:stretch>
            <a:fillRect/>
          </a:stretch>
        </p:blipFill>
        <p:spPr bwMode="auto">
          <a:xfrm>
            <a:off x="-254658" y="3187516"/>
            <a:ext cx="1430066" cy="1430066"/>
          </a:xfrm>
          <a:prstGeom prst="rect">
            <a:avLst/>
          </a:prstGeom>
          <a:noFill/>
        </p:spPr>
      </p:pic>
      <p:pic>
        <p:nvPicPr>
          <p:cNvPr id="66586" name="Picture 26" descr="http://images.crateandbarrel.com/is/image/Crate/CirrusSoupSpoonS10?wid=400&amp;hei=400"/>
          <p:cNvPicPr>
            <a:picLocks noChangeAspect="1" noChangeArrowheads="1"/>
          </p:cNvPicPr>
          <p:nvPr/>
        </p:nvPicPr>
        <p:blipFill>
          <a:blip r:embed="rId6"/>
          <a:srcRect l="13140"/>
          <a:stretch>
            <a:fillRect/>
          </a:stretch>
        </p:blipFill>
        <p:spPr bwMode="auto">
          <a:xfrm rot="20665067">
            <a:off x="826871" y="3889169"/>
            <a:ext cx="1265401" cy="1456826"/>
          </a:xfrm>
          <a:prstGeom prst="rect">
            <a:avLst/>
          </a:prstGeom>
          <a:noFill/>
        </p:spPr>
      </p:pic>
      <p:pic>
        <p:nvPicPr>
          <p:cNvPr id="67586" name="Picture 2" descr="http://img4-1.realsimple.timeinc.net/images/1004/epsom-salt_300.jpg"/>
          <p:cNvPicPr>
            <a:picLocks noChangeAspect="1" noChangeArrowheads="1"/>
          </p:cNvPicPr>
          <p:nvPr/>
        </p:nvPicPr>
        <p:blipFill>
          <a:blip r:embed="rId7"/>
          <a:srcRect t="10011" b="7592"/>
          <a:stretch>
            <a:fillRect/>
          </a:stretch>
        </p:blipFill>
        <p:spPr bwMode="auto">
          <a:xfrm>
            <a:off x="7107932" y="4062549"/>
            <a:ext cx="1919822" cy="1882451"/>
          </a:xfrm>
          <a:prstGeom prst="rect">
            <a:avLst/>
          </a:prstGeom>
          <a:noFill/>
        </p:spPr>
      </p:pic>
      <p:pic>
        <p:nvPicPr>
          <p:cNvPr id="67588" name="Picture 4" descr="http://kayahewitt.com/wp-content/uploads/2011/09/hot-water.jpg"/>
          <p:cNvPicPr>
            <a:picLocks noChangeAspect="1" noChangeArrowheads="1"/>
          </p:cNvPicPr>
          <p:nvPr/>
        </p:nvPicPr>
        <p:blipFill>
          <a:blip r:embed="rId8"/>
          <a:srcRect/>
          <a:stretch>
            <a:fillRect/>
          </a:stretch>
        </p:blipFill>
        <p:spPr bwMode="auto">
          <a:xfrm>
            <a:off x="4058831" y="4983780"/>
            <a:ext cx="2876089" cy="1922439"/>
          </a:xfrm>
          <a:prstGeom prst="rect">
            <a:avLst/>
          </a:prstGeom>
          <a:noFill/>
        </p:spPr>
      </p:pic>
      <p:pic>
        <p:nvPicPr>
          <p:cNvPr id="67590" name="Picture 6" descr="http://www.mccormick.com/-/media/McCormick/Products/Herbs%20and%20Spices/Spices/1007x545/5210000236_1007x545.ashx"/>
          <p:cNvPicPr>
            <a:picLocks noChangeAspect="1" noChangeArrowheads="1"/>
          </p:cNvPicPr>
          <p:nvPr/>
        </p:nvPicPr>
        <p:blipFill>
          <a:blip r:embed="rId9"/>
          <a:srcRect l="35796" r="36016"/>
          <a:stretch>
            <a:fillRect/>
          </a:stretch>
        </p:blipFill>
        <p:spPr bwMode="auto">
          <a:xfrm>
            <a:off x="2067197" y="3649181"/>
            <a:ext cx="1991634" cy="3823918"/>
          </a:xfrm>
          <a:prstGeom prst="rect">
            <a:avLst/>
          </a:prstGeom>
          <a:noFill/>
        </p:spPr>
      </p:pic>
      <p:sp>
        <p:nvSpPr>
          <p:cNvPr id="24" name="TextBox 23"/>
          <p:cNvSpPr txBox="1"/>
          <p:nvPr/>
        </p:nvSpPr>
        <p:spPr>
          <a:xfrm>
            <a:off x="4102312" y="4432916"/>
            <a:ext cx="2220817" cy="369332"/>
          </a:xfrm>
          <a:prstGeom prst="rect">
            <a:avLst/>
          </a:prstGeom>
          <a:noFill/>
        </p:spPr>
        <p:txBody>
          <a:bodyPr wrap="square" rtlCol="0">
            <a:spAutoFit/>
          </a:bodyPr>
          <a:lstStyle/>
          <a:p>
            <a:pPr algn="ctr"/>
            <a:r>
              <a:rPr lang="en-US" dirty="0" smtClean="0">
                <a:latin typeface="Comic Sans MS" pitchFamily="66" charset="0"/>
              </a:rPr>
              <a:t>¾ cup water</a:t>
            </a:r>
            <a:endParaRPr lang="en-US" dirty="0">
              <a:latin typeface="Comic Sans MS" pitchFamily="66" charset="0"/>
            </a:endParaRPr>
          </a:p>
        </p:txBody>
      </p:sp>
      <p:pic>
        <p:nvPicPr>
          <p:cNvPr id="67592" name="Picture 8" descr="http://www.mccormick.com/-/media/McCormick/Products/Extracts%20and%20Food%20Colors/Food%20Colors/1007x545/5210007107_1007x545.ashx"/>
          <p:cNvPicPr>
            <a:picLocks noChangeAspect="1" noChangeArrowheads="1"/>
          </p:cNvPicPr>
          <p:nvPr/>
        </p:nvPicPr>
        <p:blipFill>
          <a:blip r:embed="rId10"/>
          <a:srcRect/>
          <a:stretch>
            <a:fillRect/>
          </a:stretch>
        </p:blipFill>
        <p:spPr bwMode="auto">
          <a:xfrm>
            <a:off x="1819003" y="1705824"/>
            <a:ext cx="3218712" cy="1742004"/>
          </a:xfrm>
          <a:prstGeom prst="rect">
            <a:avLst/>
          </a:prstGeom>
          <a:noFill/>
        </p:spPr>
      </p:pic>
      <p:sp>
        <p:nvSpPr>
          <p:cNvPr id="25" name="TextBox 24"/>
          <p:cNvSpPr txBox="1"/>
          <p:nvPr/>
        </p:nvSpPr>
        <p:spPr>
          <a:xfrm>
            <a:off x="2460625" y="3207375"/>
            <a:ext cx="1870894" cy="1077218"/>
          </a:xfrm>
          <a:prstGeom prst="rect">
            <a:avLst/>
          </a:prstGeom>
          <a:noFill/>
        </p:spPr>
        <p:txBody>
          <a:bodyPr wrap="square" rtlCol="0">
            <a:spAutoFit/>
          </a:bodyPr>
          <a:lstStyle/>
          <a:p>
            <a:pPr algn="ctr"/>
            <a:r>
              <a:rPr lang="en-US" sz="1600" b="1" dirty="0" smtClean="0">
                <a:latin typeface="Comic Sans MS" pitchFamily="66" charset="0"/>
              </a:rPr>
              <a:t>ABOUT</a:t>
            </a:r>
            <a:r>
              <a:rPr lang="en-US" sz="1600" dirty="0" smtClean="0">
                <a:latin typeface="Comic Sans MS" pitchFamily="66" charset="0"/>
              </a:rPr>
              <a:t> (may be less) 20 drops of food coloring of your team’s color</a:t>
            </a:r>
            <a:endParaRPr lang="en-US" sz="1600" dirty="0">
              <a:latin typeface="Comic Sans MS" pitchFamily="66"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3" y="274638"/>
            <a:ext cx="6005609" cy="1143000"/>
          </a:xfrm>
        </p:spPr>
        <p:txBody>
          <a:bodyPr/>
          <a:lstStyle/>
          <a:p>
            <a:r>
              <a:rPr lang="en-US" b="1" dirty="0" smtClean="0"/>
              <a:t>Ski Man</a:t>
            </a:r>
            <a:r>
              <a:rPr lang="en-US" b="1" dirty="0" smtClean="0">
                <a:effectLst>
                  <a:outerShdw blurRad="38100" dist="38100" dir="2700000" algn="tl">
                    <a:srgbClr val="000000">
                      <a:alpha val="43137"/>
                    </a:srgbClr>
                  </a:outerShdw>
                </a:effectLst>
              </a:rPr>
              <a:t/>
            </a:r>
            <a:br>
              <a:rPr lang="en-US" b="1" dirty="0" smtClean="0">
                <a:effectLst>
                  <a:outerShdw blurRad="38100" dist="38100" dir="2700000" algn="tl">
                    <a:srgbClr val="000000">
                      <a:alpha val="43137"/>
                    </a:srgbClr>
                  </a:outerShdw>
                </a:effectLst>
              </a:rPr>
            </a:br>
            <a:r>
              <a:rPr lang="en-US" sz="1600" b="1" dirty="0" smtClean="0"/>
              <a:t>Activity #1</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228600" y="1266826"/>
            <a:ext cx="8229600" cy="4525963"/>
          </a:xfrm>
        </p:spPr>
        <p:txBody>
          <a:bodyPr/>
          <a:lstStyle/>
          <a:p>
            <a:pPr>
              <a:buNone/>
            </a:pPr>
            <a:r>
              <a:rPr lang="en-US" sz="1800" b="1" dirty="0" smtClean="0"/>
              <a:t>What you need: </a:t>
            </a:r>
          </a:p>
          <a:p>
            <a:pPr>
              <a:buFont typeface="Wingdings" pitchFamily="2" charset="2"/>
              <a:buChar char="§"/>
            </a:pPr>
            <a:r>
              <a:rPr lang="en-US" sz="1800" dirty="0" smtClean="0"/>
              <a:t>1 color of conductive dough(any color, up to you what you want)</a:t>
            </a:r>
          </a:p>
          <a:p>
            <a:pPr>
              <a:buFont typeface="Wingdings" pitchFamily="2" charset="2"/>
              <a:buChar char="§"/>
            </a:pPr>
            <a:r>
              <a:rPr lang="en-US" sz="1800" dirty="0" smtClean="0"/>
              <a:t>white insulating dough(optional)</a:t>
            </a:r>
          </a:p>
          <a:p>
            <a:pPr>
              <a:buFont typeface="Wingdings" pitchFamily="2" charset="2"/>
              <a:buChar char="§"/>
            </a:pPr>
            <a:r>
              <a:rPr lang="en-US" sz="1800" dirty="0" smtClean="0"/>
              <a:t>1-3 LEDs</a:t>
            </a:r>
            <a:endParaRPr lang="en-US" sz="1800"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15</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6" name="Picture 5" descr="Squishy Circuits 151.JPG"/>
          <p:cNvPicPr>
            <a:picLocks noChangeAspect="1"/>
          </p:cNvPicPr>
          <p:nvPr/>
        </p:nvPicPr>
        <p:blipFill>
          <a:blip r:embed="rId3"/>
          <a:stretch>
            <a:fillRect/>
          </a:stretch>
        </p:blipFill>
        <p:spPr>
          <a:xfrm>
            <a:off x="457200" y="3136634"/>
            <a:ext cx="3661072" cy="2819667"/>
          </a:xfrm>
          <a:prstGeom prst="rect">
            <a:avLst/>
          </a:prstGeom>
        </p:spPr>
      </p:pic>
      <p:pic>
        <p:nvPicPr>
          <p:cNvPr id="7" name="Picture 6" descr="Squishy Circuits 154.JPG"/>
          <p:cNvPicPr>
            <a:picLocks noChangeAspect="1"/>
          </p:cNvPicPr>
          <p:nvPr/>
        </p:nvPicPr>
        <p:blipFill>
          <a:blip r:embed="rId4"/>
          <a:stretch>
            <a:fillRect/>
          </a:stretch>
        </p:blipFill>
        <p:spPr>
          <a:xfrm>
            <a:off x="6219825" y="1958964"/>
            <a:ext cx="2686051" cy="2850298"/>
          </a:xfrm>
          <a:prstGeom prst="rect">
            <a:avLst/>
          </a:prstGeom>
        </p:spPr>
      </p:pic>
      <p:pic>
        <p:nvPicPr>
          <p:cNvPr id="8" name="Picture 7" descr="Squishy Circuits 159.JPG"/>
          <p:cNvPicPr>
            <a:picLocks noChangeAspect="1"/>
          </p:cNvPicPr>
          <p:nvPr/>
        </p:nvPicPr>
        <p:blipFill>
          <a:blip r:embed="rId5"/>
          <a:stretch>
            <a:fillRect/>
          </a:stretch>
        </p:blipFill>
        <p:spPr>
          <a:xfrm>
            <a:off x="4385628" y="4129545"/>
            <a:ext cx="2700973" cy="22987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Simple Heart</a:t>
            </a:r>
            <a:r>
              <a:rPr lang="en-US" b="1" dirty="0" smtClean="0">
                <a:effectLst>
                  <a:outerShdw blurRad="38100" dist="38100" dir="2700000" algn="tl">
                    <a:srgbClr val="000000">
                      <a:alpha val="43137"/>
                    </a:srgbClr>
                  </a:outerShdw>
                </a:effectLst>
              </a:rPr>
              <a:t/>
            </a:r>
            <a:br>
              <a:rPr lang="en-US" b="1" dirty="0" smtClean="0">
                <a:effectLst>
                  <a:outerShdw blurRad="38100" dist="38100" dir="2700000" algn="tl">
                    <a:srgbClr val="000000">
                      <a:alpha val="43137"/>
                    </a:srgbClr>
                  </a:outerShdw>
                </a:effectLst>
              </a:rPr>
            </a:br>
            <a:r>
              <a:rPr lang="en-US" sz="1600" b="1" dirty="0" smtClean="0"/>
              <a:t>Activity #2</a:t>
            </a:r>
            <a:endParaRPr lang="en-US"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199" y="1417639"/>
            <a:ext cx="8229600" cy="4525963"/>
          </a:xfrm>
        </p:spPr>
        <p:txBody>
          <a:bodyPr/>
          <a:lstStyle/>
          <a:p>
            <a:pPr>
              <a:buNone/>
            </a:pPr>
            <a:r>
              <a:rPr lang="en-US" sz="1400" b="1" dirty="0" smtClean="0"/>
              <a:t>What you need: </a:t>
            </a:r>
          </a:p>
          <a:p>
            <a:pPr>
              <a:buFont typeface="Wingdings" pitchFamily="2" charset="2"/>
              <a:buChar char="§"/>
            </a:pPr>
            <a:r>
              <a:rPr lang="en-US" sz="1400" dirty="0" smtClean="0"/>
              <a:t>1 color of conductive dough(any color, up to you what you want)</a:t>
            </a:r>
          </a:p>
          <a:p>
            <a:pPr>
              <a:buFont typeface="Wingdings" pitchFamily="2" charset="2"/>
              <a:buChar char="§"/>
            </a:pPr>
            <a:r>
              <a:rPr lang="en-US" sz="1400" dirty="0" smtClean="0"/>
              <a:t>1-5 LEDs, depending on preference on how you want to light up your heart outline</a:t>
            </a:r>
            <a:endParaRPr lang="en-US" sz="1400"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16</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6" name="Picture 5" descr="Squishy Circuits 172.JPG"/>
          <p:cNvPicPr>
            <a:picLocks noChangeAspect="1"/>
          </p:cNvPicPr>
          <p:nvPr/>
        </p:nvPicPr>
        <p:blipFill>
          <a:blip r:embed="rId3"/>
          <a:srcRect r="3219" b="5018"/>
          <a:stretch>
            <a:fillRect/>
          </a:stretch>
        </p:blipFill>
        <p:spPr>
          <a:xfrm>
            <a:off x="1" y="2705101"/>
            <a:ext cx="4518751" cy="3476625"/>
          </a:xfrm>
          <a:prstGeom prst="rect">
            <a:avLst/>
          </a:prstGeom>
        </p:spPr>
      </p:pic>
      <p:pic>
        <p:nvPicPr>
          <p:cNvPr id="7" name="Picture 6" descr="Squishy Circuits 164.JPG"/>
          <p:cNvPicPr>
            <a:picLocks noChangeAspect="1"/>
          </p:cNvPicPr>
          <p:nvPr/>
        </p:nvPicPr>
        <p:blipFill>
          <a:blip r:embed="rId4"/>
          <a:srcRect r="11890"/>
          <a:stretch>
            <a:fillRect/>
          </a:stretch>
        </p:blipFill>
        <p:spPr>
          <a:xfrm>
            <a:off x="4672144" y="2370201"/>
            <a:ext cx="4471856" cy="357340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fld id="{6C0001A9-357E-7541-840E-1F18FD9D64CA}" type="slidenum">
              <a:rPr lang="en-US" smtClean="0"/>
              <a:pPr algn="r"/>
              <a:t>17</a:t>
            </a:fld>
            <a:endParaRPr lang="en-US" dirty="0"/>
          </a:p>
        </p:txBody>
      </p:sp>
      <p:sp>
        <p:nvSpPr>
          <p:cNvPr id="3" name="Footer Placeholder 2"/>
          <p:cNvSpPr>
            <a:spLocks noGrp="1"/>
          </p:cNvSpPr>
          <p:nvPr>
            <p:ph type="ftr" sz="quarter" idx="11"/>
          </p:nvPr>
        </p:nvSpPr>
        <p:spPr/>
        <p:txBody>
          <a:bodyPr/>
          <a:lstStyle/>
          <a:p>
            <a:pPr algn="ctr"/>
            <a:endParaRPr lang="en-US" dirty="0"/>
          </a:p>
        </p:txBody>
      </p:sp>
      <p:pic>
        <p:nvPicPr>
          <p:cNvPr id="4" name="Picture 3" descr="Squishy Circuits 174.JPG"/>
          <p:cNvPicPr>
            <a:picLocks noChangeAspect="1"/>
          </p:cNvPicPr>
          <p:nvPr/>
        </p:nvPicPr>
        <p:blipFill>
          <a:blip r:embed="rId2"/>
          <a:stretch>
            <a:fillRect/>
          </a:stretch>
        </p:blipFill>
        <p:spPr>
          <a:xfrm>
            <a:off x="4348164" y="3048795"/>
            <a:ext cx="4633913" cy="3307556"/>
          </a:xfrm>
          <a:prstGeom prst="rect">
            <a:avLst/>
          </a:prstGeom>
        </p:spPr>
      </p:pic>
      <p:pic>
        <p:nvPicPr>
          <p:cNvPr id="5" name="Picture 4" descr="Squishy Circuits 166.JPG"/>
          <p:cNvPicPr>
            <a:picLocks noChangeAspect="1"/>
          </p:cNvPicPr>
          <p:nvPr/>
        </p:nvPicPr>
        <p:blipFill>
          <a:blip r:embed="rId3"/>
          <a:stretch>
            <a:fillRect/>
          </a:stretch>
        </p:blipFill>
        <p:spPr>
          <a:xfrm>
            <a:off x="200027" y="1400176"/>
            <a:ext cx="4117128" cy="33909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1193" y="457200"/>
            <a:ext cx="6005609" cy="1143000"/>
          </a:xfrm>
        </p:spPr>
        <p:txBody>
          <a:bodyPr/>
          <a:lstStyle/>
          <a:p>
            <a:r>
              <a:rPr lang="en-US" b="1" dirty="0" smtClean="0"/>
              <a:t>Conductive and Insulating</a:t>
            </a:r>
            <a:endParaRPr lang="en-US" b="1" dirty="0"/>
          </a:p>
        </p:txBody>
      </p:sp>
      <p:sp>
        <p:nvSpPr>
          <p:cNvPr id="3" name="Content Placeholder 2"/>
          <p:cNvSpPr>
            <a:spLocks noGrp="1"/>
          </p:cNvSpPr>
          <p:nvPr>
            <p:ph idx="1"/>
          </p:nvPr>
        </p:nvSpPr>
        <p:spPr>
          <a:xfrm>
            <a:off x="457200" y="2332038"/>
            <a:ext cx="8229600" cy="4525963"/>
          </a:xfrm>
        </p:spPr>
        <p:txBody>
          <a:bodyPr/>
          <a:lstStyle/>
          <a:p>
            <a:r>
              <a:rPr lang="en-US" sz="2000" dirty="0" smtClean="0"/>
              <a:t>CONDUCTIVE - a property of a material that allows current to flow through it easily</a:t>
            </a:r>
          </a:p>
          <a:p>
            <a:pPr>
              <a:buNone/>
            </a:pPr>
            <a:r>
              <a:rPr lang="en-US" sz="2000" dirty="0" smtClean="0"/>
              <a:t>Our “conductive dough” therefore will conduct current for our circuits, as it is made with salt, a conductive material! </a:t>
            </a:r>
          </a:p>
          <a:p>
            <a:pPr>
              <a:buNone/>
            </a:pPr>
            <a:endParaRPr lang="en-US" sz="2000" dirty="0" smtClean="0"/>
          </a:p>
          <a:p>
            <a:r>
              <a:rPr lang="en-US" sz="2000" dirty="0" smtClean="0"/>
              <a:t>INSULATED - a property of material that does not allow current to flow through it easily. This is the opposite of conductive.</a:t>
            </a:r>
          </a:p>
          <a:p>
            <a:pPr>
              <a:buNone/>
            </a:pPr>
            <a:r>
              <a:rPr lang="en-US" sz="2000" dirty="0" smtClean="0"/>
              <a:t>Our “insulating dough” will therefore not conduct current because it is made with sugar, an insulating material!</a:t>
            </a:r>
          </a:p>
          <a:p>
            <a:endParaRPr lang="en-US" sz="2000" dirty="0" smtClean="0"/>
          </a:p>
          <a:p>
            <a:pPr>
              <a:buNone/>
            </a:pPr>
            <a:endParaRPr lang="en-US" sz="1600"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2</a:t>
            </a:fld>
            <a:endParaRPr lang="en-US" dirty="0"/>
          </a:p>
        </p:txBody>
      </p:sp>
      <p:sp>
        <p:nvSpPr>
          <p:cNvPr id="5" name="Footer Placeholder 4"/>
          <p:cNvSpPr>
            <a:spLocks noGrp="1"/>
          </p:cNvSpPr>
          <p:nvPr>
            <p:ph type="ftr" sz="quarter" idx="11"/>
          </p:nvPr>
        </p:nvSpPr>
        <p:spPr/>
        <p:txBody>
          <a:bodyPr/>
          <a:lstStyle/>
          <a:p>
            <a:pPr algn="ct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fld id="{6C0001A9-357E-7541-840E-1F18FD9D64CA}" type="slidenum">
              <a:rPr lang="en-US" smtClean="0"/>
              <a:pPr algn="r"/>
              <a:t>3</a:t>
            </a:fld>
            <a:endParaRPr lang="en-US" dirty="0"/>
          </a:p>
        </p:txBody>
      </p:sp>
      <p:sp>
        <p:nvSpPr>
          <p:cNvPr id="3" name="Footer Placeholder 2"/>
          <p:cNvSpPr>
            <a:spLocks noGrp="1"/>
          </p:cNvSpPr>
          <p:nvPr>
            <p:ph type="ftr" sz="quarter" idx="11"/>
          </p:nvPr>
        </p:nvSpPr>
        <p:spPr/>
        <p:txBody>
          <a:bodyPr/>
          <a:lstStyle/>
          <a:p>
            <a:pPr algn="ctr"/>
            <a:endParaRPr lang="en-US" dirty="0"/>
          </a:p>
        </p:txBody>
      </p:sp>
      <p:pic>
        <p:nvPicPr>
          <p:cNvPr id="1028" name="Picture 4" descr="http://www.adafruit.com/adablog/wp-content/uploads/2012/01/window-61.jpg"/>
          <p:cNvPicPr>
            <a:picLocks noChangeAspect="1" noChangeArrowheads="1"/>
          </p:cNvPicPr>
          <p:nvPr/>
        </p:nvPicPr>
        <p:blipFill>
          <a:blip r:embed="rId3"/>
          <a:srcRect/>
          <a:stretch>
            <a:fillRect/>
          </a:stretch>
        </p:blipFill>
        <p:spPr bwMode="auto">
          <a:xfrm>
            <a:off x="2928192" y="1014130"/>
            <a:ext cx="5072674" cy="3897505"/>
          </a:xfrm>
          <a:prstGeom prst="rect">
            <a:avLst/>
          </a:prstGeom>
          <a:noFill/>
        </p:spPr>
      </p:pic>
      <p:sp>
        <p:nvSpPr>
          <p:cNvPr id="12" name="TextBox 11"/>
          <p:cNvSpPr txBox="1"/>
          <p:nvPr/>
        </p:nvSpPr>
        <p:spPr>
          <a:xfrm>
            <a:off x="62148" y="5146766"/>
            <a:ext cx="9081852" cy="830997"/>
          </a:xfrm>
          <a:prstGeom prst="rect">
            <a:avLst/>
          </a:prstGeom>
          <a:noFill/>
        </p:spPr>
        <p:txBody>
          <a:bodyPr wrap="square" rtlCol="0">
            <a:spAutoFit/>
          </a:bodyPr>
          <a:lstStyle/>
          <a:p>
            <a:pPr algn="ctr"/>
            <a:r>
              <a:rPr lang="en-US" sz="4800" b="1" dirty="0" smtClean="0">
                <a:latin typeface="Comic Sans MS" pitchFamily="66" charset="0"/>
              </a:rPr>
              <a:t>Metal wire is conductive.</a:t>
            </a:r>
            <a:endParaRPr lang="en-US" sz="4800" b="1" dirty="0">
              <a:latin typeface="Comic Sans MS" pitchFamily="66"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fld id="{6C0001A9-357E-7541-840E-1F18FD9D64CA}" type="slidenum">
              <a:rPr lang="en-US" smtClean="0"/>
              <a:pPr algn="r"/>
              <a:t>4</a:t>
            </a:fld>
            <a:endParaRPr lang="en-US" dirty="0"/>
          </a:p>
        </p:txBody>
      </p:sp>
      <p:sp>
        <p:nvSpPr>
          <p:cNvPr id="3" name="Footer Placeholder 2"/>
          <p:cNvSpPr>
            <a:spLocks noGrp="1"/>
          </p:cNvSpPr>
          <p:nvPr>
            <p:ph type="ftr" sz="quarter" idx="11"/>
          </p:nvPr>
        </p:nvSpPr>
        <p:spPr/>
        <p:txBody>
          <a:bodyPr/>
          <a:lstStyle/>
          <a:p>
            <a:pPr algn="ctr"/>
            <a:endParaRPr lang="en-US" dirty="0"/>
          </a:p>
        </p:txBody>
      </p:sp>
      <p:pic>
        <p:nvPicPr>
          <p:cNvPr id="4" name="Picture 2" descr="http://betthearm.com/wp-content/uploads/2012/03/Penny-2007.jpg"/>
          <p:cNvPicPr>
            <a:picLocks noChangeAspect="1" noChangeArrowheads="1"/>
          </p:cNvPicPr>
          <p:nvPr/>
        </p:nvPicPr>
        <p:blipFill>
          <a:blip r:embed="rId3"/>
          <a:srcRect/>
          <a:stretch>
            <a:fillRect/>
          </a:stretch>
        </p:blipFill>
        <p:spPr bwMode="auto">
          <a:xfrm>
            <a:off x="2828149" y="1208279"/>
            <a:ext cx="4966016" cy="3128590"/>
          </a:xfrm>
          <a:prstGeom prst="rect">
            <a:avLst/>
          </a:prstGeom>
          <a:noFill/>
        </p:spPr>
      </p:pic>
      <p:sp>
        <p:nvSpPr>
          <p:cNvPr id="5" name="TextBox 4"/>
          <p:cNvSpPr txBox="1"/>
          <p:nvPr/>
        </p:nvSpPr>
        <p:spPr>
          <a:xfrm>
            <a:off x="968591" y="4689566"/>
            <a:ext cx="7652895" cy="830997"/>
          </a:xfrm>
          <a:prstGeom prst="rect">
            <a:avLst/>
          </a:prstGeom>
          <a:noFill/>
        </p:spPr>
        <p:txBody>
          <a:bodyPr wrap="square" rtlCol="0">
            <a:spAutoFit/>
          </a:bodyPr>
          <a:lstStyle/>
          <a:p>
            <a:pPr algn="ctr"/>
            <a:r>
              <a:rPr lang="en-US" sz="4800" b="1" dirty="0" smtClean="0">
                <a:latin typeface="Comic Sans MS" pitchFamily="66" charset="0"/>
              </a:rPr>
              <a:t>A penny is conductive.</a:t>
            </a:r>
            <a:endParaRPr lang="en-US" sz="4800" b="1" dirty="0">
              <a:latin typeface="Comic Sans MS" pitchFamily="66"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6" nodeType="clickEffect">
                                  <p:stCondLst>
                                    <p:cond delay="0"/>
                                  </p:stCondLst>
                                  <p:iterate type="lt">
                                    <p:tmPct val="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6"/>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fld id="{6C0001A9-357E-7541-840E-1F18FD9D64CA}" type="slidenum">
              <a:rPr lang="en-US" smtClean="0"/>
              <a:pPr algn="r"/>
              <a:t>5</a:t>
            </a:fld>
            <a:endParaRPr lang="en-US" dirty="0"/>
          </a:p>
        </p:txBody>
      </p:sp>
      <p:sp>
        <p:nvSpPr>
          <p:cNvPr id="3" name="Footer Placeholder 2"/>
          <p:cNvSpPr>
            <a:spLocks noGrp="1"/>
          </p:cNvSpPr>
          <p:nvPr>
            <p:ph type="ftr" sz="quarter" idx="11"/>
          </p:nvPr>
        </p:nvSpPr>
        <p:spPr/>
        <p:txBody>
          <a:bodyPr/>
          <a:lstStyle/>
          <a:p>
            <a:pPr algn="ctr"/>
            <a:endParaRPr lang="en-US" dirty="0"/>
          </a:p>
        </p:txBody>
      </p:sp>
      <p:pic>
        <p:nvPicPr>
          <p:cNvPr id="4" name="Picture 8" descr="http://greenbuzzz.net/wp-content/uploads/2011/09/plastic_bottles-www.mohawkflooring.com_.jpg"/>
          <p:cNvPicPr>
            <a:picLocks noChangeAspect="1" noChangeArrowheads="1"/>
          </p:cNvPicPr>
          <p:nvPr/>
        </p:nvPicPr>
        <p:blipFill>
          <a:blip r:embed="rId3"/>
          <a:srcRect/>
          <a:stretch>
            <a:fillRect/>
          </a:stretch>
        </p:blipFill>
        <p:spPr bwMode="auto">
          <a:xfrm>
            <a:off x="2916463" y="966651"/>
            <a:ext cx="5616872" cy="3810113"/>
          </a:xfrm>
          <a:prstGeom prst="rect">
            <a:avLst/>
          </a:prstGeom>
          <a:noFill/>
        </p:spPr>
      </p:pic>
      <p:sp>
        <p:nvSpPr>
          <p:cNvPr id="5" name="TextBox 4"/>
          <p:cNvSpPr txBox="1"/>
          <p:nvPr/>
        </p:nvSpPr>
        <p:spPr>
          <a:xfrm>
            <a:off x="1652410" y="5029200"/>
            <a:ext cx="6309387" cy="830997"/>
          </a:xfrm>
          <a:prstGeom prst="rect">
            <a:avLst/>
          </a:prstGeom>
          <a:noFill/>
        </p:spPr>
        <p:txBody>
          <a:bodyPr wrap="square" rtlCol="0">
            <a:spAutoFit/>
          </a:bodyPr>
          <a:lstStyle/>
          <a:p>
            <a:pPr algn="ctr"/>
            <a:r>
              <a:rPr lang="en-US" sz="4800" b="1" dirty="0" smtClean="0">
                <a:latin typeface="Comic Sans MS" pitchFamily="66" charset="0"/>
              </a:rPr>
              <a:t>Plastic is insulating.</a:t>
            </a:r>
            <a:endParaRPr lang="en-US" sz="4800" b="1" dirty="0">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type="lt">
                                    <p:tmPct val="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fld id="{6C0001A9-357E-7541-840E-1F18FD9D64CA}" type="slidenum">
              <a:rPr lang="en-US" smtClean="0"/>
              <a:pPr algn="r"/>
              <a:t>6</a:t>
            </a:fld>
            <a:endParaRPr lang="en-US" dirty="0"/>
          </a:p>
        </p:txBody>
      </p:sp>
      <p:sp>
        <p:nvSpPr>
          <p:cNvPr id="3" name="Footer Placeholder 2"/>
          <p:cNvSpPr>
            <a:spLocks noGrp="1"/>
          </p:cNvSpPr>
          <p:nvPr>
            <p:ph type="ftr" sz="quarter" idx="11"/>
          </p:nvPr>
        </p:nvSpPr>
        <p:spPr/>
        <p:txBody>
          <a:bodyPr/>
          <a:lstStyle/>
          <a:p>
            <a:pPr algn="ctr"/>
            <a:endParaRPr lang="en-US" dirty="0"/>
          </a:p>
        </p:txBody>
      </p:sp>
      <p:sp>
        <p:nvSpPr>
          <p:cNvPr id="5" name="TextBox 4"/>
          <p:cNvSpPr txBox="1"/>
          <p:nvPr/>
        </p:nvSpPr>
        <p:spPr>
          <a:xfrm>
            <a:off x="717551" y="4427035"/>
            <a:ext cx="8020593" cy="1569660"/>
          </a:xfrm>
          <a:prstGeom prst="rect">
            <a:avLst/>
          </a:prstGeom>
          <a:noFill/>
        </p:spPr>
        <p:txBody>
          <a:bodyPr wrap="square" rtlCol="0">
            <a:spAutoFit/>
          </a:bodyPr>
          <a:lstStyle/>
          <a:p>
            <a:pPr algn="ctr"/>
            <a:r>
              <a:rPr lang="en-US" sz="4800" b="1" dirty="0" smtClean="0">
                <a:latin typeface="Comic Sans MS" pitchFamily="66" charset="0"/>
              </a:rPr>
              <a:t>Key chain loops are conductive.</a:t>
            </a:r>
            <a:endParaRPr lang="en-US" sz="4800" b="1" dirty="0">
              <a:latin typeface="Comic Sans MS" pitchFamily="66" charset="0"/>
            </a:endParaRPr>
          </a:p>
        </p:txBody>
      </p:sp>
      <p:pic>
        <p:nvPicPr>
          <p:cNvPr id="6146" name="Picture 2" descr="http://www.artfire.com/uploads/product/4/974/61974/9661974/9661974/large/9mm_nickel_plated_split_ring_key_ring_key_chain_ring_50_pcs_96474418.jpg"/>
          <p:cNvPicPr>
            <a:picLocks noChangeAspect="1" noChangeArrowheads="1"/>
          </p:cNvPicPr>
          <p:nvPr/>
        </p:nvPicPr>
        <p:blipFill>
          <a:blip r:embed="rId3"/>
          <a:srcRect/>
          <a:stretch>
            <a:fillRect/>
          </a:stretch>
        </p:blipFill>
        <p:spPr bwMode="auto">
          <a:xfrm>
            <a:off x="2774134" y="-165648"/>
            <a:ext cx="4762500" cy="47625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fld id="{6C0001A9-357E-7541-840E-1F18FD9D64CA}" type="slidenum">
              <a:rPr lang="en-US" smtClean="0"/>
              <a:pPr algn="r"/>
              <a:t>7</a:t>
            </a:fld>
            <a:endParaRPr lang="en-US" dirty="0"/>
          </a:p>
        </p:txBody>
      </p:sp>
      <p:sp>
        <p:nvSpPr>
          <p:cNvPr id="3" name="Footer Placeholder 2"/>
          <p:cNvSpPr>
            <a:spLocks noGrp="1"/>
          </p:cNvSpPr>
          <p:nvPr>
            <p:ph type="ftr" sz="quarter" idx="11"/>
          </p:nvPr>
        </p:nvSpPr>
        <p:spPr/>
        <p:txBody>
          <a:bodyPr/>
          <a:lstStyle/>
          <a:p>
            <a:pPr algn="ctr"/>
            <a:endParaRPr lang="en-US" dirty="0"/>
          </a:p>
        </p:txBody>
      </p:sp>
      <p:pic>
        <p:nvPicPr>
          <p:cNvPr id="4" name="Picture 3" descr="Squishy Circuits 001.JPG"/>
          <p:cNvPicPr>
            <a:picLocks noChangeAspect="1"/>
          </p:cNvPicPr>
          <p:nvPr/>
        </p:nvPicPr>
        <p:blipFill>
          <a:blip r:embed="rId2"/>
          <a:stretch>
            <a:fillRect/>
          </a:stretch>
        </p:blipFill>
        <p:spPr>
          <a:xfrm>
            <a:off x="155574" y="3039762"/>
            <a:ext cx="4422119" cy="3316589"/>
          </a:xfrm>
          <a:prstGeom prst="rect">
            <a:avLst/>
          </a:prstGeom>
        </p:spPr>
      </p:pic>
      <p:sp>
        <p:nvSpPr>
          <p:cNvPr id="50178" name="AutoShape 2" descr="Displaying photo.JP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80" name="AutoShape 4" descr="Displaying photo.JPG"/>
          <p:cNvSpPr>
            <a:spLocks noChangeAspect="1" noChangeArrowheads="1"/>
          </p:cNvSpPr>
          <p:nvPr/>
        </p:nvSpPr>
        <p:spPr bwMode="auto">
          <a:xfrm>
            <a:off x="155575" y="-136525"/>
            <a:ext cx="296863" cy="296863"/>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Insulating.jpg"/>
          <p:cNvPicPr>
            <a:picLocks noChangeAspect="1"/>
          </p:cNvPicPr>
          <p:nvPr/>
        </p:nvPicPr>
        <p:blipFill>
          <a:blip r:embed="rId3"/>
          <a:stretch>
            <a:fillRect/>
          </a:stretch>
        </p:blipFill>
        <p:spPr>
          <a:xfrm rot="5400000">
            <a:off x="4999892" y="-413818"/>
            <a:ext cx="3384853" cy="4533166"/>
          </a:xfrm>
          <a:prstGeom prst="rect">
            <a:avLst/>
          </a:prstGeom>
        </p:spPr>
      </p:pic>
      <p:sp>
        <p:nvSpPr>
          <p:cNvPr id="8" name="TextBox 7"/>
          <p:cNvSpPr txBox="1"/>
          <p:nvPr/>
        </p:nvSpPr>
        <p:spPr>
          <a:xfrm>
            <a:off x="4688742" y="4015946"/>
            <a:ext cx="4270160" cy="1477328"/>
          </a:xfrm>
          <a:prstGeom prst="rect">
            <a:avLst/>
          </a:prstGeom>
          <a:noFill/>
        </p:spPr>
        <p:txBody>
          <a:bodyPr wrap="square" rtlCol="0">
            <a:spAutoFit/>
          </a:bodyPr>
          <a:lstStyle/>
          <a:p>
            <a:pPr algn="ctr"/>
            <a:r>
              <a:rPr lang="en-US" b="1" dirty="0" smtClean="0">
                <a:latin typeface="Comic Sans MS" pitchFamily="66" charset="0"/>
              </a:rPr>
              <a:t>Same exact circuits, same design. However, only the circuit made with the conductive dough lights up. The LED in the circuit made with insulating dough does not light up!</a:t>
            </a:r>
            <a:endParaRPr lang="en-US" b="1" dirty="0">
              <a:latin typeface="Comic Sans MS" pitchFamily="66" charset="0"/>
            </a:endParaRPr>
          </a:p>
        </p:txBody>
      </p:sp>
      <p:cxnSp>
        <p:nvCxnSpPr>
          <p:cNvPr id="10" name="Straight Arrow Connector 9"/>
          <p:cNvCxnSpPr/>
          <p:nvPr/>
        </p:nvCxnSpPr>
        <p:spPr>
          <a:xfrm>
            <a:off x="452438" y="2787144"/>
            <a:ext cx="753763" cy="2706130"/>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V="1">
            <a:off x="3398108" y="1124465"/>
            <a:ext cx="4153930" cy="152400"/>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2250945" y="5771576"/>
            <a:ext cx="2174790" cy="584775"/>
          </a:xfrm>
          <a:prstGeom prst="rect">
            <a:avLst/>
          </a:prstGeom>
          <a:noFill/>
        </p:spPr>
        <p:txBody>
          <a:bodyPr wrap="square" rtlCol="0">
            <a:spAutoFit/>
          </a:bodyPr>
          <a:lstStyle/>
          <a:p>
            <a:pPr algn="ctr"/>
            <a:r>
              <a:rPr lang="en-US" sz="1600" dirty="0" smtClean="0">
                <a:solidFill>
                  <a:schemeClr val="bg1"/>
                </a:solidFill>
                <a:latin typeface="Comic Sans MS" pitchFamily="66" charset="0"/>
              </a:rPr>
              <a:t>Circuit made with conductive dough.</a:t>
            </a:r>
            <a:endParaRPr lang="en-US" sz="1600" dirty="0">
              <a:solidFill>
                <a:schemeClr val="bg1"/>
              </a:solidFill>
              <a:latin typeface="Comic Sans MS" pitchFamily="66" charset="0"/>
            </a:endParaRPr>
          </a:p>
        </p:txBody>
      </p:sp>
      <p:sp>
        <p:nvSpPr>
          <p:cNvPr id="15" name="TextBox 14"/>
          <p:cNvSpPr txBox="1"/>
          <p:nvPr/>
        </p:nvSpPr>
        <p:spPr>
          <a:xfrm>
            <a:off x="5830329" y="2787144"/>
            <a:ext cx="2174790" cy="584775"/>
          </a:xfrm>
          <a:prstGeom prst="rect">
            <a:avLst/>
          </a:prstGeom>
          <a:noFill/>
        </p:spPr>
        <p:txBody>
          <a:bodyPr wrap="square" rtlCol="0">
            <a:spAutoFit/>
          </a:bodyPr>
          <a:lstStyle/>
          <a:p>
            <a:pPr algn="ctr"/>
            <a:r>
              <a:rPr lang="en-US" sz="1600" dirty="0" smtClean="0">
                <a:solidFill>
                  <a:schemeClr val="bg1"/>
                </a:solidFill>
                <a:latin typeface="Comic Sans MS" pitchFamily="66" charset="0"/>
              </a:rPr>
              <a:t>Circuit made with insulating dough.</a:t>
            </a:r>
            <a:endParaRPr lang="en-US" sz="1600" dirty="0">
              <a:solidFill>
                <a:schemeClr val="bg1"/>
              </a:solidFill>
              <a:latin typeface="Comic Sans MS" pitchFamily="66"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lgn="r"/>
            <a:fld id="{6C0001A9-357E-7541-840E-1F18FD9D64CA}" type="slidenum">
              <a:rPr lang="en-US" smtClean="0"/>
              <a:pPr algn="r"/>
              <a:t>8</a:t>
            </a:fld>
            <a:endParaRPr lang="en-US" dirty="0"/>
          </a:p>
        </p:txBody>
      </p:sp>
      <p:sp>
        <p:nvSpPr>
          <p:cNvPr id="3" name="Footer Placeholder 2"/>
          <p:cNvSpPr>
            <a:spLocks noGrp="1"/>
          </p:cNvSpPr>
          <p:nvPr>
            <p:ph type="ftr" sz="quarter" idx="11"/>
          </p:nvPr>
        </p:nvSpPr>
        <p:spPr/>
        <p:txBody>
          <a:bodyPr/>
          <a:lstStyle/>
          <a:p>
            <a:pPr algn="ctr"/>
            <a:endParaRPr lang="en-US" dirty="0"/>
          </a:p>
        </p:txBody>
      </p:sp>
      <p:pic>
        <p:nvPicPr>
          <p:cNvPr id="4" name="Picture 3" descr="Squishy Circuits 160.JPG"/>
          <p:cNvPicPr>
            <a:picLocks noChangeAspect="1"/>
          </p:cNvPicPr>
          <p:nvPr/>
        </p:nvPicPr>
        <p:blipFill>
          <a:blip r:embed="rId3"/>
          <a:stretch>
            <a:fillRect/>
          </a:stretch>
        </p:blipFill>
        <p:spPr>
          <a:xfrm>
            <a:off x="1540731" y="1479109"/>
            <a:ext cx="6231669" cy="4673752"/>
          </a:xfrm>
          <a:prstGeom prst="rect">
            <a:avLst/>
          </a:prstGeom>
        </p:spPr>
      </p:pic>
      <p:sp>
        <p:nvSpPr>
          <p:cNvPr id="5" name="TextBox 4"/>
          <p:cNvSpPr txBox="1"/>
          <p:nvPr/>
        </p:nvSpPr>
        <p:spPr>
          <a:xfrm>
            <a:off x="2631688" y="278780"/>
            <a:ext cx="6222380" cy="1200329"/>
          </a:xfrm>
          <a:prstGeom prst="rect">
            <a:avLst/>
          </a:prstGeom>
          <a:noFill/>
        </p:spPr>
        <p:txBody>
          <a:bodyPr wrap="square" rtlCol="0">
            <a:spAutoFit/>
          </a:bodyPr>
          <a:lstStyle/>
          <a:p>
            <a:pPr algn="ctr"/>
            <a:r>
              <a:rPr lang="en-US" b="1" dirty="0" smtClean="0">
                <a:latin typeface="Comic Sans MS" pitchFamily="66" charset="0"/>
              </a:rPr>
              <a:t>Since the wires attached to the battery holder are short, we have provided each of you with 2 conductive key chain loops. You can attach your wires to the loops and add more wires to the loop.</a:t>
            </a:r>
            <a:endParaRPr lang="en-US" b="1" dirty="0">
              <a:latin typeface="Comic Sans MS" pitchFamily="6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Series Circuits</a:t>
            </a:r>
            <a:endParaRPr lang="en-US" b="1" dirty="0"/>
          </a:p>
        </p:txBody>
      </p:sp>
      <p:sp>
        <p:nvSpPr>
          <p:cNvPr id="3" name="Content Placeholder 2"/>
          <p:cNvSpPr>
            <a:spLocks noGrp="1"/>
          </p:cNvSpPr>
          <p:nvPr>
            <p:ph idx="1"/>
          </p:nvPr>
        </p:nvSpPr>
        <p:spPr>
          <a:xfrm>
            <a:off x="258727" y="1668162"/>
            <a:ext cx="4454434" cy="4525963"/>
          </a:xfrm>
        </p:spPr>
        <p:txBody>
          <a:bodyPr/>
          <a:lstStyle/>
          <a:p>
            <a:r>
              <a:rPr lang="en-US" sz="2000" dirty="0" smtClean="0"/>
              <a:t>Electrical circuits can be connected in many different ways</a:t>
            </a:r>
          </a:p>
          <a:p>
            <a:r>
              <a:rPr lang="en-US" sz="2000" dirty="0" smtClean="0"/>
              <a:t>The two simplest ways are series and parallel </a:t>
            </a:r>
          </a:p>
          <a:p>
            <a:r>
              <a:rPr lang="en-US" sz="2000" dirty="0" smtClean="0"/>
              <a:t>Components connected in series are connected along a single path, so the same current flows through all of the components</a:t>
            </a:r>
          </a:p>
          <a:p>
            <a:r>
              <a:rPr lang="en-US" sz="2000" b="1" dirty="0" smtClean="0"/>
              <a:t>Remember, series = 1 LOOP</a:t>
            </a:r>
          </a:p>
          <a:p>
            <a:pPr>
              <a:buNone/>
            </a:pPr>
            <a:endParaRPr lang="en-US" sz="1600" dirty="0"/>
          </a:p>
        </p:txBody>
      </p:sp>
      <p:sp>
        <p:nvSpPr>
          <p:cNvPr id="4" name="Slide Number Placeholder 3"/>
          <p:cNvSpPr>
            <a:spLocks noGrp="1"/>
          </p:cNvSpPr>
          <p:nvPr>
            <p:ph type="sldNum" sz="quarter" idx="12"/>
          </p:nvPr>
        </p:nvSpPr>
        <p:spPr/>
        <p:txBody>
          <a:bodyPr/>
          <a:lstStyle/>
          <a:p>
            <a:pPr algn="r"/>
            <a:fld id="{6C0001A9-357E-7541-840E-1F18FD9D64CA}" type="slidenum">
              <a:rPr lang="en-US" smtClean="0"/>
              <a:pPr algn="r"/>
              <a:t>9</a:t>
            </a:fld>
            <a:endParaRPr lang="en-US" dirty="0"/>
          </a:p>
        </p:txBody>
      </p:sp>
      <p:sp>
        <p:nvSpPr>
          <p:cNvPr id="5" name="Footer Placeholder 4"/>
          <p:cNvSpPr>
            <a:spLocks noGrp="1"/>
          </p:cNvSpPr>
          <p:nvPr>
            <p:ph type="ftr" sz="quarter" idx="11"/>
          </p:nvPr>
        </p:nvSpPr>
        <p:spPr/>
        <p:txBody>
          <a:bodyPr/>
          <a:lstStyle/>
          <a:p>
            <a:pPr algn="ctr"/>
            <a:endParaRPr lang="en-US" dirty="0"/>
          </a:p>
        </p:txBody>
      </p:sp>
      <p:pic>
        <p:nvPicPr>
          <p:cNvPr id="6" name="Picture 5" descr="Battery.gif"/>
          <p:cNvPicPr>
            <a:picLocks noChangeAspect="1"/>
          </p:cNvPicPr>
          <p:nvPr/>
        </p:nvPicPr>
        <p:blipFill>
          <a:blip r:embed="rId3"/>
          <a:srcRect r="46193"/>
          <a:stretch>
            <a:fillRect/>
          </a:stretch>
        </p:blipFill>
        <p:spPr>
          <a:xfrm>
            <a:off x="4504156" y="1057801"/>
            <a:ext cx="4182645" cy="529855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voxx4Kids-pptx-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Devoxx4Kids-pptx-template (1)</Template>
  <TotalTime>33582</TotalTime>
  <Words>1273</Words>
  <Application>Microsoft Office PowerPoint</Application>
  <PresentationFormat>On-screen Show (4:3)</PresentationFormat>
  <Paragraphs>130</Paragraphs>
  <Slides>17</Slides>
  <Notes>15</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Devoxx4Kids-pptx-template (1)</vt:lpstr>
      <vt:lpstr>Lets look at another heart figure I have built with dough…will it glow?</vt:lpstr>
      <vt:lpstr>Conductive and Insulating</vt:lpstr>
      <vt:lpstr>PowerPoint Presentation</vt:lpstr>
      <vt:lpstr>PowerPoint Presentation</vt:lpstr>
      <vt:lpstr>PowerPoint Presentation</vt:lpstr>
      <vt:lpstr>PowerPoint Presentation</vt:lpstr>
      <vt:lpstr>PowerPoint Presentation</vt:lpstr>
      <vt:lpstr>PowerPoint Presentation</vt:lpstr>
      <vt:lpstr>Series Circuits</vt:lpstr>
      <vt:lpstr>Parallel Circuits</vt:lpstr>
      <vt:lpstr>Safety Rules</vt:lpstr>
      <vt:lpstr>PowerPoint Presentation</vt:lpstr>
      <vt:lpstr>Recipe for Insulating Dough</vt:lpstr>
      <vt:lpstr>Recipe for Conductive Dough</vt:lpstr>
      <vt:lpstr>Ski Man Activity #1</vt:lpstr>
      <vt:lpstr>Simple Heart Activity #2</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dc:creator>
  <cp:lastModifiedBy>Pradeep</cp:lastModifiedBy>
  <cp:revision>442</cp:revision>
  <cp:lastPrinted>2014-02-20T07:11:17Z</cp:lastPrinted>
  <dcterms:created xsi:type="dcterms:W3CDTF">2014-02-19T04:10:55Z</dcterms:created>
  <dcterms:modified xsi:type="dcterms:W3CDTF">2014-08-30T14:34:07Z</dcterms:modified>
</cp:coreProperties>
</file>